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6"/>
  </p:handoutMasterIdLst>
  <p:sldIdLst>
    <p:sldId id="317" r:id="rId3"/>
    <p:sldId id="264" r:id="rId5"/>
    <p:sldId id="322" r:id="rId6"/>
    <p:sldId id="370" r:id="rId7"/>
    <p:sldId id="526" r:id="rId8"/>
    <p:sldId id="527" r:id="rId9"/>
    <p:sldId id="482" r:id="rId10"/>
    <p:sldId id="481" r:id="rId11"/>
    <p:sldId id="528" r:id="rId12"/>
    <p:sldId id="529" r:id="rId13"/>
    <p:sldId id="530" r:id="rId14"/>
    <p:sldId id="531" r:id="rId15"/>
    <p:sldId id="483" r:id="rId16"/>
    <p:sldId id="484" r:id="rId17"/>
    <p:sldId id="532" r:id="rId18"/>
    <p:sldId id="533" r:id="rId19"/>
    <p:sldId id="534" r:id="rId20"/>
    <p:sldId id="535" r:id="rId21"/>
    <p:sldId id="536" r:id="rId22"/>
    <p:sldId id="537" r:id="rId23"/>
    <p:sldId id="371" r:id="rId24"/>
    <p:sldId id="458" r:id="rId25"/>
    <p:sldId id="384" r:id="rId26"/>
    <p:sldId id="259" r:id="rId27"/>
    <p:sldId id="473" r:id="rId28"/>
    <p:sldId id="472" r:id="rId29"/>
    <p:sldId id="474" r:id="rId30"/>
    <p:sldId id="475" r:id="rId31"/>
    <p:sldId id="476" r:id="rId32"/>
    <p:sldId id="463" r:id="rId33"/>
    <p:sldId id="477" r:id="rId34"/>
    <p:sldId id="485" r:id="rId35"/>
    <p:sldId id="538" r:id="rId36"/>
    <p:sldId id="464" r:id="rId37"/>
    <p:sldId id="539" r:id="rId38"/>
    <p:sldId id="540" r:id="rId39"/>
    <p:sldId id="541" r:id="rId40"/>
    <p:sldId id="543" r:id="rId41"/>
    <p:sldId id="478" r:id="rId42"/>
    <p:sldId id="544" r:id="rId43"/>
    <p:sldId id="486" r:id="rId44"/>
    <p:sldId id="487" r:id="rId45"/>
    <p:sldId id="545" r:id="rId46"/>
    <p:sldId id="546" r:id="rId47"/>
    <p:sldId id="488" r:id="rId48"/>
    <p:sldId id="548" r:id="rId49"/>
    <p:sldId id="489" r:id="rId50"/>
    <p:sldId id="490" r:id="rId51"/>
    <p:sldId id="549" r:id="rId52"/>
    <p:sldId id="550" r:id="rId53"/>
    <p:sldId id="491" r:id="rId54"/>
    <p:sldId id="492" r:id="rId55"/>
    <p:sldId id="493" r:id="rId56"/>
    <p:sldId id="494" r:id="rId57"/>
    <p:sldId id="495" r:id="rId58"/>
    <p:sldId id="551" r:id="rId59"/>
    <p:sldId id="496" r:id="rId60"/>
    <p:sldId id="497" r:id="rId61"/>
    <p:sldId id="553" r:id="rId62"/>
    <p:sldId id="499" r:id="rId63"/>
    <p:sldId id="500" r:id="rId64"/>
    <p:sldId id="501" r:id="rId65"/>
    <p:sldId id="502" r:id="rId66"/>
    <p:sldId id="552" r:id="rId67"/>
    <p:sldId id="555" r:id="rId68"/>
    <p:sldId id="554" r:id="rId69"/>
    <p:sldId id="325" r:id="rId70"/>
    <p:sldId id="469" r:id="rId71"/>
    <p:sldId id="338" r:id="rId72"/>
    <p:sldId id="365" r:id="rId73"/>
    <p:sldId id="366" r:id="rId74"/>
    <p:sldId id="318" r:id="rId75"/>
  </p:sldIdLst>
  <p:sldSz cx="9144000" cy="5143500" type="screen16x9"/>
  <p:notesSz cx="6858000" cy="9144000"/>
  <p:custDataLst>
    <p:tags r:id="rId8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8" userDrawn="1">
          <p15:clr>
            <a:srgbClr val="A4A3A4"/>
          </p15:clr>
        </p15:guide>
        <p15:guide id="2" pos="28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2"/>
    <a:srgbClr val="D9D9D9"/>
    <a:srgbClr val="DCDEE0"/>
    <a:srgbClr val="3992DB"/>
    <a:srgbClr val="F79600"/>
    <a:srgbClr val="0F1836"/>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0051" autoAdjust="0"/>
  </p:normalViewPr>
  <p:slideViewPr>
    <p:cSldViewPr showGuides="1">
      <p:cViewPr varScale="1">
        <p:scale>
          <a:sx n="151" d="100"/>
          <a:sy n="151" d="100"/>
        </p:scale>
        <p:origin x="216" y="132"/>
      </p:cViewPr>
      <p:guideLst>
        <p:guide orient="horz" pos="1618"/>
        <p:guide pos="28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40"/>
    </p:cViewPr>
  </p:sorterViewPr>
  <p:notesViewPr>
    <p:cSldViewPr>
      <p:cViewPr varScale="1">
        <p:scale>
          <a:sx n="86" d="100"/>
          <a:sy n="86" d="100"/>
        </p:scale>
        <p:origin x="-3810" y="-90"/>
      </p:cViewPr>
      <p:guideLst>
        <p:guide orient="horz" pos="2876"/>
        <p:guide pos="215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gs" Target="tags/tag3.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 name="TextBox 15"/>
          <p:cNvSpPr txBox="1"/>
          <p:nvPr userDrawn="1"/>
        </p:nvSpPr>
        <p:spPr>
          <a:xfrm>
            <a:off x="8459802" y="4773990"/>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fld>
            <a:r>
              <a:rPr lang="zh-CN" altLang="en-US" sz="1800" b="0" dirty="0">
                <a:solidFill>
                  <a:schemeClr val="accent1"/>
                </a:solidFill>
                <a:latin typeface="微软雅黑 Light" panose="020B0502040204020203" pitchFamily="34" charset="-122"/>
                <a:ea typeface="微软雅黑 Light" panose="020B0502040204020203" pitchFamily="34" charset="-122"/>
              </a:rPr>
              <a:t> </a:t>
            </a:r>
            <a:endParaRPr lang="zh-CN" altLang="en-US" sz="1800" b="0" dirty="0">
              <a:solidFill>
                <a:schemeClr val="accent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1.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hyperlink" Target="https://mastergo.com/file/57013029335433?page_id=M"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3"/>
          <p:cNvSpPr txBox="1">
            <a:spLocks noChangeArrowheads="1"/>
          </p:cNvSpPr>
          <p:nvPr/>
        </p:nvSpPr>
        <p:spPr>
          <a:xfrm>
            <a:off x="1683215" y="1928630"/>
            <a:ext cx="7137257"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4" name="Rectangle 4"/>
          <p:cNvSpPr txBox="1">
            <a:spLocks noChangeArrowheads="1"/>
          </p:cNvSpPr>
          <p:nvPr/>
        </p:nvSpPr>
        <p:spPr>
          <a:xfrm>
            <a:off x="3883536" y="3996931"/>
            <a:ext cx="4997474" cy="75227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altLang="zh-CN" sz="1800" b="1" dirty="0">
                <a:solidFill>
                  <a:schemeClr val="tx2"/>
                </a:solidFill>
                <a:latin typeface="微软雅黑" panose="020B0503020204020204" pitchFamily="34" charset="-122"/>
                <a:ea typeface="微软雅黑" panose="020B0503020204020204" pitchFamily="34" charset="-122"/>
              </a:rPr>
              <a:t>G05</a:t>
            </a:r>
            <a:r>
              <a:rPr lang="zh-CN" altLang="en-US" sz="1800" b="1" dirty="0">
                <a:solidFill>
                  <a:schemeClr val="tx2"/>
                </a:solidFill>
                <a:latin typeface="微软雅黑" panose="020B0503020204020204" pitchFamily="34" charset="-122"/>
                <a:ea typeface="微软雅黑" panose="020B0503020204020204" pitchFamily="34" charset="-122"/>
              </a:rPr>
              <a:t>组：钱佳苗</a:t>
            </a:r>
            <a:r>
              <a:rPr lang="en-US" altLang="zh-CN" sz="1800" b="1" dirty="0">
                <a:solidFill>
                  <a:schemeClr val="tx2"/>
                </a:solidFill>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钱丁瑜</a:t>
            </a:r>
            <a:r>
              <a:rPr lang="en-US" altLang="zh-CN" sz="1800" b="1" dirty="0">
                <a:solidFill>
                  <a:schemeClr val="tx2"/>
                </a:solidFill>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胡欣阳</a:t>
            </a:r>
            <a:r>
              <a:rPr lang="en-US" altLang="zh-CN" sz="1800" b="1" dirty="0">
                <a:solidFill>
                  <a:schemeClr val="tx2"/>
                </a:solidFill>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黄子涵</a:t>
            </a:r>
            <a:r>
              <a:rPr lang="en-US" altLang="zh-CN" sz="1800" b="1" dirty="0">
                <a:solidFill>
                  <a:schemeClr val="tx2"/>
                </a:solidFill>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李玉炜</a:t>
            </a:r>
            <a:endParaRPr lang="en-US" altLang="zh-CN" sz="1800" b="1" dirty="0">
              <a:solidFill>
                <a:schemeClr val="tx2"/>
              </a:solidFill>
              <a:latin typeface="微软雅黑" panose="020B0503020204020204" pitchFamily="34" charset="-122"/>
              <a:ea typeface="微软雅黑" panose="020B0503020204020204" pitchFamily="34" charset="-122"/>
            </a:endParaRPr>
          </a:p>
          <a:p>
            <a:pPr marL="0" indent="0" algn="r">
              <a:lnSpc>
                <a:spcPct val="150000"/>
              </a:lnSpc>
              <a:buNone/>
            </a:pPr>
            <a:r>
              <a:rPr lang="en-US" altLang="zh-CN" sz="1800" b="1" dirty="0">
                <a:solidFill>
                  <a:schemeClr val="tx2"/>
                </a:solidFill>
                <a:latin typeface="微软雅黑" panose="020B0503020204020204" pitchFamily="34" charset="-122"/>
                <a:ea typeface="微软雅黑" panose="020B0503020204020204" pitchFamily="34" charset="-122"/>
              </a:rPr>
              <a:t>2024/06/21</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4073373" y="2179852"/>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p:nvPr/>
        </p:nvSpPr>
        <p:spPr>
          <a:xfrm>
            <a:off x="251473" y="1059057"/>
            <a:ext cx="7451090" cy="805815"/>
          </a:xfrm>
          <a:prstGeom prst="rect">
            <a:avLst/>
          </a:prstGeom>
        </p:spPr>
        <p:txBody>
          <a:bodyPr wrap="none" lIns="68571" tIns="34285" rIns="68571" bIns="34285">
            <a:spAutoFit/>
          </a:bodyPr>
          <a:lstStyle/>
          <a:p>
            <a:pPr algn="r"/>
            <a:r>
              <a:rPr lang="zh-CN" altLang="en-US" sz="4800" b="1" dirty="0">
                <a:solidFill>
                  <a:schemeClr val="bg1"/>
                </a:solidFill>
                <a:latin typeface="微软雅黑" panose="020B0503020204020204" pitchFamily="34" charset="-122"/>
                <a:ea typeface="微软雅黑" panose="020B0503020204020204" pitchFamily="34" charset="-122"/>
              </a:rPr>
              <a:t>软件需求分析项目收尾</a:t>
            </a:r>
            <a:r>
              <a:rPr lang="zh-CN" altLang="en-US" sz="4800" b="1" dirty="0">
                <a:solidFill>
                  <a:schemeClr val="bg1"/>
                </a:solidFill>
                <a:latin typeface="微软雅黑" panose="020B0503020204020204" pitchFamily="34" charset="-122"/>
                <a:ea typeface="微软雅黑" panose="020B0503020204020204" pitchFamily="34" charset="-122"/>
              </a:rPr>
              <a:t>阶段</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8541729" y="120003"/>
            <a:ext cx="432048" cy="432834"/>
            <a:chOff x="6084168" y="1274820"/>
            <a:chExt cx="432048" cy="432834"/>
          </a:xfrm>
        </p:grpSpPr>
        <p:sp>
          <p:nvSpPr>
            <p:cNvPr id="50" name="椭圆 22"/>
            <p:cNvSpPr>
              <a:spLocks noChangeArrowheads="1"/>
            </p:cNvSpPr>
            <p:nvPr/>
          </p:nvSpPr>
          <p:spPr bwMode="auto">
            <a:xfrm>
              <a:off x="6084168" y="1274820"/>
              <a:ext cx="432048" cy="432834"/>
            </a:xfrm>
            <a:prstGeom prst="ellipse">
              <a:avLst/>
            </a:prstGeom>
            <a:solidFill>
              <a:srgbClr val="92D05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2" name="组合 51"/>
          <p:cNvGrpSpPr/>
          <p:nvPr/>
        </p:nvGrpSpPr>
        <p:grpSpPr>
          <a:xfrm>
            <a:off x="7245585" y="120396"/>
            <a:ext cx="432048" cy="432048"/>
            <a:chOff x="4788024" y="1275213"/>
            <a:chExt cx="432048" cy="432048"/>
          </a:xfrm>
        </p:grpSpPr>
        <p:sp>
          <p:nvSpPr>
            <p:cNvPr id="5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5" name="组合 54"/>
          <p:cNvGrpSpPr/>
          <p:nvPr/>
        </p:nvGrpSpPr>
        <p:grpSpPr>
          <a:xfrm>
            <a:off x="7893657" y="120003"/>
            <a:ext cx="432833" cy="432834"/>
            <a:chOff x="5436096" y="1274820"/>
            <a:chExt cx="432833" cy="432834"/>
          </a:xfrm>
        </p:grpSpPr>
        <p:sp>
          <p:nvSpPr>
            <p:cNvPr id="5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8" name="组合 57"/>
          <p:cNvGrpSpPr/>
          <p:nvPr/>
        </p:nvGrpSpPr>
        <p:grpSpPr>
          <a:xfrm>
            <a:off x="5949441" y="120003"/>
            <a:ext cx="432833" cy="432834"/>
            <a:chOff x="3491880" y="1274820"/>
            <a:chExt cx="432833" cy="432834"/>
          </a:xfrm>
        </p:grpSpPr>
        <p:sp>
          <p:nvSpPr>
            <p:cNvPr id="59" name="椭圆 16"/>
            <p:cNvSpPr>
              <a:spLocks noChangeArrowheads="1"/>
            </p:cNvSpPr>
            <p:nvPr/>
          </p:nvSpPr>
          <p:spPr bwMode="auto">
            <a:xfrm>
              <a:off x="3491880" y="1274820"/>
              <a:ext cx="432833" cy="43283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1" name="组合 60"/>
          <p:cNvGrpSpPr/>
          <p:nvPr/>
        </p:nvGrpSpPr>
        <p:grpSpPr>
          <a:xfrm>
            <a:off x="6597513" y="120003"/>
            <a:ext cx="432833" cy="432834"/>
            <a:chOff x="4139952" y="1274820"/>
            <a:chExt cx="432833" cy="432834"/>
          </a:xfrm>
        </p:grpSpPr>
        <p:sp>
          <p:nvSpPr>
            <p:cNvPr id="6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
        <p:nvSpPr>
          <p:cNvPr id="22" name="矩形 21"/>
          <p:cNvSpPr/>
          <p:nvPr/>
        </p:nvSpPr>
        <p:spPr>
          <a:xfrm>
            <a:off x="6625928" y="2278145"/>
            <a:ext cx="2010790" cy="346239"/>
          </a:xfrm>
          <a:prstGeom prst="rect">
            <a:avLst/>
          </a:prstGeom>
        </p:spPr>
        <p:txBody>
          <a:bodyPr wrap="none" lIns="68571" tIns="34285" rIns="68571" bIns="34285">
            <a:spAutoFit/>
          </a:bodyPr>
          <a:lstStyle/>
          <a:p>
            <a:pPr algn="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小组展示</a:t>
            </a:r>
            <a:r>
              <a:rPr lang="en-US" altLang="zh-CN" b="1" dirty="0">
                <a:solidFill>
                  <a:schemeClr val="bg1"/>
                </a:solidFill>
                <a:latin typeface="微软雅黑" panose="020B0503020204020204" pitchFamily="34" charset="-122"/>
                <a:ea typeface="微软雅黑" panose="020B0503020204020204" pitchFamily="34" charset="-122"/>
              </a:rPr>
              <a:t>PPT</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11521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项目会议</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763905"/>
            <a:ext cx="261112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阶段性会议纪要文档</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72185" y="1059815"/>
            <a:ext cx="7570470" cy="829945"/>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次会议纪要为例，文档由</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基本信息</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主题</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上次会议内容验收</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本次会议安排</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绩效评定</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以及</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后续规划</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构成。</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43940" y="1924050"/>
            <a:ext cx="2438400" cy="1094740"/>
          </a:xfrm>
          <a:prstGeom prst="rect">
            <a:avLst/>
          </a:prstGeom>
        </p:spPr>
      </p:pic>
      <p:pic>
        <p:nvPicPr>
          <p:cNvPr id="4" name="图片 3"/>
          <p:cNvPicPr>
            <a:picLocks noChangeAspect="1"/>
          </p:cNvPicPr>
          <p:nvPr/>
        </p:nvPicPr>
        <p:blipFill>
          <a:blip r:embed="rId2"/>
          <a:stretch>
            <a:fillRect/>
          </a:stretch>
        </p:blipFill>
        <p:spPr>
          <a:xfrm>
            <a:off x="3708400" y="1995805"/>
            <a:ext cx="2519680" cy="850900"/>
          </a:xfrm>
          <a:prstGeom prst="rect">
            <a:avLst/>
          </a:prstGeom>
        </p:spPr>
      </p:pic>
      <p:pic>
        <p:nvPicPr>
          <p:cNvPr id="5" name="图片 4"/>
          <p:cNvPicPr>
            <a:picLocks noChangeAspect="1"/>
          </p:cNvPicPr>
          <p:nvPr/>
        </p:nvPicPr>
        <p:blipFill>
          <a:blip r:embed="rId3"/>
          <a:stretch>
            <a:fillRect/>
          </a:stretch>
        </p:blipFill>
        <p:spPr>
          <a:xfrm>
            <a:off x="1332230" y="3075940"/>
            <a:ext cx="1766570" cy="1938655"/>
          </a:xfrm>
          <a:prstGeom prst="rect">
            <a:avLst/>
          </a:prstGeom>
        </p:spPr>
      </p:pic>
      <p:pic>
        <p:nvPicPr>
          <p:cNvPr id="8" name="图片 7"/>
          <p:cNvPicPr>
            <a:picLocks noChangeAspect="1"/>
          </p:cNvPicPr>
          <p:nvPr/>
        </p:nvPicPr>
        <p:blipFill>
          <a:blip r:embed="rId4"/>
          <a:stretch>
            <a:fillRect/>
          </a:stretch>
        </p:blipFill>
        <p:spPr>
          <a:xfrm>
            <a:off x="3802380" y="3004185"/>
            <a:ext cx="2331720" cy="1966595"/>
          </a:xfrm>
          <a:prstGeom prst="rect">
            <a:avLst/>
          </a:prstGeom>
        </p:spPr>
      </p:pic>
      <p:pic>
        <p:nvPicPr>
          <p:cNvPr id="9" name="图片 8"/>
          <p:cNvPicPr>
            <a:picLocks noChangeAspect="1"/>
          </p:cNvPicPr>
          <p:nvPr/>
        </p:nvPicPr>
        <p:blipFill>
          <a:blip r:embed="rId5"/>
          <a:stretch>
            <a:fillRect/>
          </a:stretch>
        </p:blipFill>
        <p:spPr>
          <a:xfrm>
            <a:off x="6804660" y="2068195"/>
            <a:ext cx="1061085" cy="2794000"/>
          </a:xfrm>
          <a:prstGeom prst="rect">
            <a:avLst/>
          </a:prstGeom>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11521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项目会议</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763905"/>
            <a:ext cx="212725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组内预评审会议</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72185" y="1132205"/>
            <a:ext cx="4311650" cy="2676525"/>
          </a:xfrm>
          <a:prstGeom prst="rect">
            <a:avLst/>
          </a:prstGeom>
          <a:noFill/>
        </p:spPr>
        <p:txBody>
          <a:bodyPr wrap="square">
            <a:spAutoFit/>
          </a:bodyPr>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：各阶段正式评审前</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：求真</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1 - 403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组长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郑贇晗</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寝室</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阶段：</a:t>
            </a:r>
            <a:endParaRPr 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）项目计划阶段组内预评审</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）需求分析阶段组内预评审</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）需求变更阶段组内预评审</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）项目总结阶段组内预评审</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a:stretch>
            <a:fillRect/>
          </a:stretch>
        </p:blipFill>
        <p:spPr>
          <a:xfrm>
            <a:off x="5283835" y="2139950"/>
            <a:ext cx="3051810" cy="1021080"/>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11521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项目会议</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763905"/>
            <a:ext cx="271526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组内预评审会议文档</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72185" y="1059815"/>
            <a:ext cx="7570470" cy="829945"/>
          </a:xfrm>
          <a:prstGeom prst="rect">
            <a:avLst/>
          </a:prstGeom>
          <a:noFill/>
        </p:spPr>
        <p:txBody>
          <a:bodyPr wrap="square">
            <a:spAutoFit/>
          </a:bodyPr>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以本小组需求分析阶段组内预评审</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为例，文档由</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基本信息</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主题</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以及对逐项条目的</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验收情况</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构成，在进行完课堂</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课后评审后，在最近一次的小组会议中对内容完善。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043940" y="1995805"/>
            <a:ext cx="3146425" cy="1412875"/>
          </a:xfrm>
          <a:prstGeom prst="rect">
            <a:avLst/>
          </a:prstGeom>
        </p:spPr>
      </p:pic>
      <p:pic>
        <p:nvPicPr>
          <p:cNvPr id="4" name="图片 3"/>
          <p:cNvPicPr>
            <a:picLocks noChangeAspect="1"/>
          </p:cNvPicPr>
          <p:nvPr/>
        </p:nvPicPr>
        <p:blipFill>
          <a:blip r:embed="rId2"/>
          <a:stretch>
            <a:fillRect/>
          </a:stretch>
        </p:blipFill>
        <p:spPr>
          <a:xfrm>
            <a:off x="1043940" y="3580130"/>
            <a:ext cx="3201670" cy="1049655"/>
          </a:xfrm>
          <a:prstGeom prst="rect">
            <a:avLst/>
          </a:prstGeom>
        </p:spPr>
      </p:pic>
      <p:pic>
        <p:nvPicPr>
          <p:cNvPr id="5" name="图片 4"/>
          <p:cNvPicPr>
            <a:picLocks noChangeAspect="1"/>
          </p:cNvPicPr>
          <p:nvPr/>
        </p:nvPicPr>
        <p:blipFill>
          <a:blip r:embed="rId3"/>
          <a:stretch>
            <a:fillRect/>
          </a:stretch>
        </p:blipFill>
        <p:spPr>
          <a:xfrm>
            <a:off x="4644390" y="2002155"/>
            <a:ext cx="3088640" cy="2627630"/>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11521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配置管理</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60" y="764113"/>
            <a:ext cx="2016224"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项目配置管理</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87614" y="1083619"/>
            <a:ext cx="7744826" cy="787523"/>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《SRA2022-G08-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配置管理子计划</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中，项目小组明确了小组内部的</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配置管理工具</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版本更新规则</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548304" y="4076886"/>
            <a:ext cx="2880320" cy="276999"/>
          </a:xfrm>
          <a:prstGeom prst="rect">
            <a:avLst/>
          </a:prstGeom>
          <a:noFill/>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配置管理系统（</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git bash + gitee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码云）</a:t>
            </a:r>
            <a:endParaRPr lang="zh-CN" altLang="en-US" sz="1200" dirty="0"/>
          </a:p>
        </p:txBody>
      </p:sp>
      <p:pic>
        <p:nvPicPr>
          <p:cNvPr id="3" name="图片 2"/>
          <p:cNvPicPr>
            <a:picLocks noChangeAspect="1"/>
          </p:cNvPicPr>
          <p:nvPr/>
        </p:nvPicPr>
        <p:blipFill>
          <a:blip r:embed="rId1"/>
          <a:stretch>
            <a:fillRect/>
          </a:stretch>
        </p:blipFill>
        <p:spPr>
          <a:xfrm>
            <a:off x="972185" y="2068195"/>
            <a:ext cx="4006850" cy="1811655"/>
          </a:xfrm>
          <a:prstGeom prst="rect">
            <a:avLst/>
          </a:prstGeom>
        </p:spPr>
      </p:pic>
      <p:pic>
        <p:nvPicPr>
          <p:cNvPr id="11" name="图片 10"/>
          <p:cNvPicPr/>
          <p:nvPr/>
        </p:nvPicPr>
        <p:blipFill>
          <a:blip r:embed="rId2"/>
          <a:stretch>
            <a:fillRect/>
          </a:stretch>
        </p:blipFill>
        <p:spPr>
          <a:xfrm>
            <a:off x="5220640" y="2167861"/>
            <a:ext cx="3437911" cy="1712145"/>
          </a:xfrm>
          <a:prstGeom prst="rect">
            <a:avLst/>
          </a:prstGeom>
        </p:spPr>
      </p:pic>
      <p:sp>
        <p:nvSpPr>
          <p:cNvPr id="13" name="文本框 12"/>
          <p:cNvSpPr txBox="1"/>
          <p:nvPr/>
        </p:nvSpPr>
        <p:spPr>
          <a:xfrm>
            <a:off x="6156325" y="4011930"/>
            <a:ext cx="1868805" cy="275590"/>
          </a:xfrm>
          <a:prstGeom prst="rect">
            <a:avLst/>
          </a:prstGeom>
          <a:noFill/>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配置管理组内执行流程图</a:t>
            </a:r>
            <a:endParaRPr lang="zh-CN" altLang="en-US" sz="1200" dirty="0"/>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11521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项目概述</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46" name="Title 1"/>
          <p:cNvSpPr txBox="1"/>
          <p:nvPr/>
        </p:nvSpPr>
        <p:spPr>
          <a:xfrm>
            <a:off x="787614" y="584485"/>
            <a:ext cx="7568771" cy="12671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lnSpc>
                <a:spcPct val="150000"/>
              </a:lnSpc>
            </a:pPr>
            <a:endParaRPr lang="en-GB"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60" y="764113"/>
            <a:ext cx="2016224"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版本更新规则</a:t>
            </a:r>
            <a:endParaRPr lang="zh-CN" altLang="en-US" b="1" dirty="0">
              <a:solidFill>
                <a:schemeClr val="tx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99592" y="1218077"/>
            <a:ext cx="3672408" cy="1650690"/>
          </a:xfrm>
          <a:prstGeom prst="rect">
            <a:avLst/>
          </a:prstGeom>
        </p:spPr>
      </p:pic>
      <p:pic>
        <p:nvPicPr>
          <p:cNvPr id="9" name="图片 8"/>
          <p:cNvPicPr>
            <a:picLocks noChangeAspect="1"/>
          </p:cNvPicPr>
          <p:nvPr/>
        </p:nvPicPr>
        <p:blipFill>
          <a:blip r:embed="rId2"/>
          <a:stretch>
            <a:fillRect/>
          </a:stretch>
        </p:blipFill>
        <p:spPr>
          <a:xfrm>
            <a:off x="905446" y="2868768"/>
            <a:ext cx="3666554" cy="1114740"/>
          </a:xfrm>
          <a:prstGeom prst="rect">
            <a:avLst/>
          </a:prstGeom>
        </p:spPr>
      </p:pic>
      <p:pic>
        <p:nvPicPr>
          <p:cNvPr id="15" name="图片 14"/>
          <p:cNvPicPr>
            <a:picLocks noChangeAspect="1"/>
          </p:cNvPicPr>
          <p:nvPr/>
        </p:nvPicPr>
        <p:blipFill>
          <a:blip r:embed="rId3"/>
          <a:stretch>
            <a:fillRect/>
          </a:stretch>
        </p:blipFill>
        <p:spPr>
          <a:xfrm>
            <a:off x="909886" y="3925423"/>
            <a:ext cx="3666554" cy="872989"/>
          </a:xfrm>
          <a:prstGeom prst="rect">
            <a:avLst/>
          </a:prstGeom>
        </p:spPr>
      </p:pic>
      <p:sp>
        <p:nvSpPr>
          <p:cNvPr id="18" name="文本框 17"/>
          <p:cNvSpPr txBox="1"/>
          <p:nvPr/>
        </p:nvSpPr>
        <p:spPr>
          <a:xfrm>
            <a:off x="4932040" y="948779"/>
            <a:ext cx="3803757" cy="1526187"/>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git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中，通过</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git commit –m “xxx”</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添加备注区分文件的不同版本，格式为上传日期，如</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20220605”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，文档内部采用版本跟踪页进行跟踪记录</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stretch>
            <a:fillRect/>
          </a:stretch>
        </p:blipFill>
        <p:spPr>
          <a:xfrm>
            <a:off x="5285746" y="2831124"/>
            <a:ext cx="3096344" cy="1083720"/>
          </a:xfrm>
          <a:prstGeom prst="rect">
            <a:avLst/>
          </a:prstGeom>
        </p:spPr>
      </p:pic>
      <p:pic>
        <p:nvPicPr>
          <p:cNvPr id="20" name="图片 19"/>
          <p:cNvPicPr>
            <a:picLocks noChangeAspect="1"/>
          </p:cNvPicPr>
          <p:nvPr/>
        </p:nvPicPr>
        <p:blipFill>
          <a:blip r:embed="rId5"/>
          <a:stretch>
            <a:fillRect/>
          </a:stretch>
        </p:blipFill>
        <p:spPr>
          <a:xfrm>
            <a:off x="5122885" y="2474966"/>
            <a:ext cx="3259205" cy="2252932"/>
          </a:xfrm>
          <a:prstGeom prst="rect">
            <a:avLst/>
          </a:prstGeom>
        </p:spPr>
      </p:pic>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11521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文档维护</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60" y="764113"/>
            <a:ext cx="2016224"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文档维护追溯</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87614" y="1083619"/>
            <a:ext cx="7744826" cy="829945"/>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项目组长每周将本周维护审核后的文档通过</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git push</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到远程仓库供小组成员同步，各个阶段的文档维护历史在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git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中可以被追溯，在需要回退时随时可以取用。</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627630" y="1995805"/>
            <a:ext cx="3460115" cy="2927985"/>
          </a:xfrm>
          <a:prstGeom prst="rect">
            <a:avLst/>
          </a:prstGeom>
        </p:spPr>
      </p:pic>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958" y="215411"/>
            <a:ext cx="11521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a:solidFill>
                  <a:schemeClr val="tx2"/>
                </a:solidFill>
                <a:latin typeface="微软雅黑" panose="020B0503020204020204" pitchFamily="34" charset="-122"/>
                <a:ea typeface="微软雅黑" panose="020B0503020204020204" pitchFamily="34" charset="-122"/>
              </a:rPr>
              <a:t>WBS</a:t>
            </a:r>
            <a:r>
              <a:rPr lang="zh-CN" altLang="en-US" sz="1800" b="1" dirty="0">
                <a:solidFill>
                  <a:schemeClr val="tx2"/>
                </a:solidFill>
                <a:latin typeface="微软雅黑" panose="020B0503020204020204" pitchFamily="34" charset="-122"/>
                <a:ea typeface="微软雅黑" panose="020B0503020204020204" pitchFamily="34" charset="-122"/>
              </a:rPr>
              <a:t>相关</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763905"/>
            <a:ext cx="228727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项目的五个阶段</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87400" y="1083310"/>
            <a:ext cx="1071245" cy="1938020"/>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分析阶段</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设计阶段</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实现阶段</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测试阶段</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维护阶段</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9</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83895" y="3075940"/>
            <a:ext cx="2766060" cy="368300"/>
          </a:xfrm>
          <a:prstGeom prst="rect">
            <a:avLst/>
          </a:prstGeom>
          <a:noFill/>
        </p:spPr>
        <p:txBody>
          <a:bodyPr wrap="square">
            <a:spAutoFit/>
          </a:bodyPr>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需求工程的两个阶段</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87400" y="3475355"/>
            <a:ext cx="1035050" cy="829945"/>
          </a:xfrm>
          <a:prstGeom prst="rect">
            <a:avLst/>
          </a:prstGeom>
          <a:noFill/>
        </p:spPr>
        <p:txBody>
          <a:bodyPr wrap="square">
            <a:spAutoFit/>
          </a:bodyPr>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需求开发</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需求管理</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203575" y="763905"/>
            <a:ext cx="5694680" cy="3041015"/>
          </a:xfrm>
          <a:prstGeom prst="rect">
            <a:avLst/>
          </a:prstGeom>
        </p:spPr>
      </p:pic>
      <p:pic>
        <p:nvPicPr>
          <p:cNvPr id="8" name="图片 7"/>
          <p:cNvPicPr>
            <a:picLocks noChangeAspect="1"/>
          </p:cNvPicPr>
          <p:nvPr/>
        </p:nvPicPr>
        <p:blipFill>
          <a:blip r:embed="rId2"/>
          <a:stretch>
            <a:fillRect/>
          </a:stretch>
        </p:blipFill>
        <p:spPr>
          <a:xfrm>
            <a:off x="3449955" y="1419225"/>
            <a:ext cx="5240655" cy="3510280"/>
          </a:xfrm>
          <a:prstGeom prst="rect">
            <a:avLst/>
          </a:prstGeom>
        </p:spPr>
      </p:pic>
      <p:pic>
        <p:nvPicPr>
          <p:cNvPr id="9" name="图片 8"/>
          <p:cNvPicPr>
            <a:picLocks noChangeAspect="1"/>
          </p:cNvPicPr>
          <p:nvPr/>
        </p:nvPicPr>
        <p:blipFill>
          <a:blip r:embed="rId3"/>
          <a:stretch>
            <a:fillRect/>
          </a:stretch>
        </p:blipFill>
        <p:spPr>
          <a:xfrm>
            <a:off x="3491865" y="699135"/>
            <a:ext cx="5200015" cy="410845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260" y="215265"/>
            <a:ext cx="1614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sz="1800" b="1" dirty="0">
                <a:solidFill>
                  <a:schemeClr val="tx2"/>
                </a:solidFill>
                <a:latin typeface="微软雅黑" panose="020B0503020204020204" pitchFamily="34" charset="-122"/>
                <a:ea typeface="微软雅黑" panose="020B0503020204020204" pitchFamily="34" charset="-122"/>
              </a:rPr>
              <a:t>项目工作计划</a:t>
            </a:r>
            <a:endParaRPr lang="zh-CN"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763905"/>
            <a:ext cx="316738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工具：</a:t>
            </a:r>
            <a:r>
              <a:rPr lang="en-US" altLang="zh-CN" b="1" dirty="0">
                <a:solidFill>
                  <a:schemeClr val="tx2"/>
                </a:solidFill>
                <a:latin typeface="微软雅黑" panose="020B0503020204020204" pitchFamily="34" charset="-122"/>
                <a:ea typeface="微软雅黑" panose="020B0503020204020204" pitchFamily="34" charset="-122"/>
              </a:rPr>
              <a:t>Microsoft Project</a:t>
            </a:r>
            <a:endParaRPr lang="en-US" altLang="zh-CN" b="1" dirty="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10</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87614" y="1083619"/>
            <a:ext cx="7744826" cy="829945"/>
          </a:xfrm>
          <a:prstGeom prst="rect">
            <a:avLst/>
          </a:prstGeom>
          <a:noFill/>
        </p:spPr>
        <p:txBody>
          <a:bodyPr wrap="square">
            <a:spAutoFit/>
          </a:bodyPr>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需求计划阶段共持续三周，每周的工作计划与分工体现在甘特图中，由甘特图资源分配图表可见，暂未出现人员分工失衡情况</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4644390" y="2287905"/>
            <a:ext cx="4242435" cy="2049780"/>
          </a:xfrm>
          <a:prstGeom prst="rect">
            <a:avLst/>
          </a:prstGeom>
        </p:spPr>
      </p:pic>
      <p:pic>
        <p:nvPicPr>
          <p:cNvPr id="10" name="图片 9"/>
          <p:cNvPicPr>
            <a:picLocks noChangeAspect="1"/>
          </p:cNvPicPr>
          <p:nvPr/>
        </p:nvPicPr>
        <p:blipFill>
          <a:blip r:embed="rId2"/>
          <a:stretch>
            <a:fillRect/>
          </a:stretch>
        </p:blipFill>
        <p:spPr>
          <a:xfrm>
            <a:off x="611505" y="2284095"/>
            <a:ext cx="3771265" cy="2053590"/>
          </a:xfrm>
          <a:prstGeom prst="rect">
            <a:avLst/>
          </a:prstGeom>
        </p:spPr>
      </p:pic>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260" y="215265"/>
            <a:ext cx="1614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sz="1800" b="1" dirty="0">
                <a:solidFill>
                  <a:schemeClr val="tx2"/>
                </a:solidFill>
                <a:latin typeface="微软雅黑" panose="020B0503020204020204" pitchFamily="34" charset="-122"/>
                <a:ea typeface="微软雅黑" panose="020B0503020204020204" pitchFamily="34" charset="-122"/>
              </a:rPr>
              <a:t>项目工作计划</a:t>
            </a:r>
            <a:endParaRPr lang="zh-CN"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763905"/>
            <a:ext cx="251714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en-US" altLang="zh-CN" b="1" dirty="0">
                <a:solidFill>
                  <a:schemeClr val="tx2"/>
                </a:solidFill>
                <a:latin typeface="微软雅黑" panose="020B0503020204020204" pitchFamily="34" charset="-122"/>
                <a:ea typeface="微软雅黑" panose="020B0503020204020204" pitchFamily="34" charset="-122"/>
              </a:rPr>
              <a:t>GANTT</a:t>
            </a:r>
            <a:r>
              <a:rPr lang="zh-CN" altLang="en-US" b="1" dirty="0">
                <a:solidFill>
                  <a:schemeClr val="tx2"/>
                </a:solidFill>
                <a:latin typeface="微软雅黑" panose="020B0503020204020204" pitchFamily="34" charset="-122"/>
                <a:ea typeface="微软雅黑" panose="020B0503020204020204" pitchFamily="34" charset="-122"/>
              </a:rPr>
              <a:t>图与网络图</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87614" y="1083619"/>
            <a:ext cx="7744826" cy="829945"/>
          </a:xfrm>
          <a:prstGeom prst="rect">
            <a:avLst/>
          </a:prstGeom>
          <a:noFill/>
        </p:spPr>
        <p:txBody>
          <a:bodyPr wrap="square">
            <a:spAutoFit/>
          </a:bodyPr>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由于篇幅，下面展示的是</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图中的部分甘特图（左）与网络图（右）内容，网络图中红框中的为里程碑计划进度。</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27405" y="1924050"/>
            <a:ext cx="3336290" cy="2759075"/>
          </a:xfrm>
          <a:prstGeom prst="rect">
            <a:avLst/>
          </a:prstGeom>
        </p:spPr>
      </p:pic>
      <p:pic>
        <p:nvPicPr>
          <p:cNvPr id="4" name="图片 3"/>
          <p:cNvPicPr>
            <a:picLocks noChangeAspect="1"/>
          </p:cNvPicPr>
          <p:nvPr/>
        </p:nvPicPr>
        <p:blipFill>
          <a:blip r:embed="rId2"/>
          <a:stretch>
            <a:fillRect/>
          </a:stretch>
        </p:blipFill>
        <p:spPr>
          <a:xfrm>
            <a:off x="4427855" y="1924050"/>
            <a:ext cx="4449445" cy="2729865"/>
          </a:xfrm>
          <a:prstGeom prst="rect">
            <a:avLst/>
          </a:prstGeom>
        </p:spPr>
      </p:pic>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260" y="215265"/>
            <a:ext cx="1614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sz="1800" b="1" dirty="0">
                <a:solidFill>
                  <a:schemeClr val="tx2"/>
                </a:solidFill>
                <a:latin typeface="微软雅黑" panose="020B0503020204020204" pitchFamily="34" charset="-122"/>
                <a:ea typeface="微软雅黑" panose="020B0503020204020204" pitchFamily="34" charset="-122"/>
              </a:rPr>
              <a:t>项目计划阶段</a:t>
            </a:r>
            <a:endParaRPr lang="zh-CN"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763905"/>
            <a:ext cx="251714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b="1" dirty="0">
                <a:solidFill>
                  <a:schemeClr val="tx2"/>
                </a:solidFill>
                <a:latin typeface="微软雅黑" panose="020B0503020204020204" pitchFamily="34" charset="-122"/>
                <a:ea typeface="微软雅黑" panose="020B0503020204020204" pitchFamily="34" charset="-122"/>
              </a:rPr>
              <a:t>项目计划子计划</a:t>
            </a:r>
            <a:endParaRPr lang="zh-CN" b="1" dirty="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12</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87614" y="1083619"/>
            <a:ext cx="7744826" cy="829945"/>
          </a:xfrm>
          <a:prstGeom prst="rect">
            <a:avLst/>
          </a:prstGeom>
          <a:noFill/>
        </p:spPr>
        <p:txBody>
          <a:bodyPr wrap="square">
            <a:spAutoFit/>
          </a:bodyPr>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小组制作的子计划包括采购、成本、范围、风险、干系人、沟通、配置、时间、质量与资源十个子计划，外加一个子计划模板，共</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个文档。</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99795" y="2284095"/>
            <a:ext cx="4493260" cy="1766570"/>
          </a:xfrm>
          <a:prstGeom prst="rect">
            <a:avLst/>
          </a:prstGeom>
        </p:spPr>
      </p:pic>
      <p:pic>
        <p:nvPicPr>
          <p:cNvPr id="7" name="图片 6"/>
          <p:cNvPicPr>
            <a:picLocks noChangeAspect="1"/>
          </p:cNvPicPr>
          <p:nvPr/>
        </p:nvPicPr>
        <p:blipFill>
          <a:blip r:embed="rId2"/>
          <a:stretch>
            <a:fillRect/>
          </a:stretch>
        </p:blipFill>
        <p:spPr>
          <a:xfrm>
            <a:off x="6156325" y="1913255"/>
            <a:ext cx="1791335" cy="2983230"/>
          </a:xfrm>
          <a:prstGeom prst="rect">
            <a:avLst/>
          </a:prstGeom>
        </p:spPr>
      </p:pic>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11560" y="285453"/>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1800" b="1" dirty="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915566"/>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690028" y="2803966"/>
            <a:ext cx="729580" cy="400110"/>
            <a:chOff x="2215144" y="927951"/>
            <a:chExt cx="1244730" cy="941692"/>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6" y="927951"/>
              <a:ext cx="1066798" cy="941692"/>
            </a:xfrm>
            <a:prstGeom prst="rect">
              <a:avLst/>
            </a:prstGeom>
            <a:noFill/>
          </p:spPr>
          <p:txBody>
            <a:bodyPr wrap="square" rtlCol="0">
              <a:spAutoFit/>
            </a:bodyPr>
            <a:lstStyle/>
            <a:p>
              <a:r>
                <a:rPr lang="en-US" altLang="zh-CN" sz="2000" dirty="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nvGrpSpPr>
          <p:cNvPr id="60" name="组合 59"/>
          <p:cNvGrpSpPr/>
          <p:nvPr/>
        </p:nvGrpSpPr>
        <p:grpSpPr>
          <a:xfrm>
            <a:off x="3296231" y="2827289"/>
            <a:ext cx="2552152" cy="346921"/>
            <a:chOff x="4204746" y="961938"/>
            <a:chExt cx="3857250" cy="540057"/>
          </a:xfrm>
        </p:grpSpPr>
        <p:sp>
          <p:nvSpPr>
            <p:cNvPr id="61" name="矩形 60"/>
            <p:cNvSpPr/>
            <p:nvPr/>
          </p:nvSpPr>
          <p:spPr>
            <a:xfrm>
              <a:off x="5002011" y="1043121"/>
              <a:ext cx="2520035" cy="443186"/>
            </a:xfrm>
            <a:prstGeom prst="rect">
              <a:avLst/>
            </a:prstGeom>
            <a:ln w="15875">
              <a:noFill/>
            </a:ln>
          </p:spPr>
          <p:txBody>
            <a:bodyPr wrap="square" lIns="68580" tIns="34290" rIns="68580" bIns="34290">
              <a:spAutoFit/>
            </a:bodyPr>
            <a:lstStyle/>
            <a:p>
              <a:pPr algn="dist"/>
              <a:r>
                <a:rPr lang="zh-CN" altLang="en-US" sz="1400" b="1" dirty="0">
                  <a:solidFill>
                    <a:schemeClr val="tx2"/>
                  </a:solidFill>
                  <a:latin typeface="微软雅黑" panose="020B0503020204020204" pitchFamily="34" charset="-122"/>
                  <a:ea typeface="微软雅黑" panose="020B0503020204020204" pitchFamily="34" charset="-122"/>
                </a:rPr>
                <a:t>项目原型</a:t>
              </a:r>
              <a:endParaRPr lang="en-US" altLang="zh-CN" sz="1400" b="1" dirty="0">
                <a:solidFill>
                  <a:schemeClr val="tx2"/>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204746" y="961938"/>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346817"/>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347210"/>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0" name="组合 39"/>
          <p:cNvGrpSpPr/>
          <p:nvPr/>
        </p:nvGrpSpPr>
        <p:grpSpPr>
          <a:xfrm>
            <a:off x="7308304" y="346817"/>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4" name="组合 43"/>
          <p:cNvGrpSpPr/>
          <p:nvPr/>
        </p:nvGrpSpPr>
        <p:grpSpPr>
          <a:xfrm>
            <a:off x="5364088" y="346817"/>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77" name="组合 76"/>
          <p:cNvGrpSpPr/>
          <p:nvPr/>
        </p:nvGrpSpPr>
        <p:grpSpPr>
          <a:xfrm>
            <a:off x="6012160" y="346817"/>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8" name="组合 97"/>
          <p:cNvGrpSpPr/>
          <p:nvPr/>
        </p:nvGrpSpPr>
        <p:grpSpPr>
          <a:xfrm>
            <a:off x="2668922" y="3851943"/>
            <a:ext cx="729580" cy="398780"/>
            <a:chOff x="2215144" y="927951"/>
            <a:chExt cx="1244730" cy="938562"/>
          </a:xfrm>
        </p:grpSpPr>
        <p:sp>
          <p:nvSpPr>
            <p:cNvPr id="99" name="平行四边形 98"/>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00" name="文本框 9"/>
            <p:cNvSpPr txBox="1"/>
            <p:nvPr/>
          </p:nvSpPr>
          <p:spPr>
            <a:xfrm>
              <a:off x="2393076" y="927951"/>
              <a:ext cx="1066798" cy="938562"/>
            </a:xfrm>
            <a:prstGeom prst="rect">
              <a:avLst/>
            </a:prstGeom>
            <a:noFill/>
          </p:spPr>
          <p:txBody>
            <a:bodyPr wrap="square" rtlCol="0">
              <a:spAutoFit/>
            </a:bodyPr>
            <a:lstStyle/>
            <a:p>
              <a:r>
                <a:rPr lang="en-US" altLang="zh-CN" sz="2000" dirty="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grpSp>
        <p:nvGrpSpPr>
          <p:cNvPr id="101" name="组合 100"/>
          <p:cNvGrpSpPr/>
          <p:nvPr/>
        </p:nvGrpSpPr>
        <p:grpSpPr>
          <a:xfrm>
            <a:off x="3316648" y="3881952"/>
            <a:ext cx="2552152" cy="346921"/>
            <a:chOff x="4204746" y="961938"/>
            <a:chExt cx="3857250" cy="540057"/>
          </a:xfrm>
        </p:grpSpPr>
        <p:sp>
          <p:nvSpPr>
            <p:cNvPr id="102" name="矩形 101"/>
            <p:cNvSpPr/>
            <p:nvPr/>
          </p:nvSpPr>
          <p:spPr>
            <a:xfrm>
              <a:off x="4740914" y="1047978"/>
              <a:ext cx="2808316" cy="443186"/>
            </a:xfrm>
            <a:prstGeom prst="rect">
              <a:avLst/>
            </a:prstGeom>
            <a:ln w="15875">
              <a:noFill/>
            </a:ln>
          </p:spPr>
          <p:txBody>
            <a:bodyPr wrap="square" lIns="68580" tIns="34290" rIns="68580" bIns="34290">
              <a:spAutoFit/>
            </a:bodyPr>
            <a:lstStyle/>
            <a:p>
              <a:pPr algn="dist"/>
              <a:r>
                <a:rPr lang="zh-CN" altLang="en-US" sz="1400" b="1" dirty="0">
                  <a:solidFill>
                    <a:schemeClr val="tx2"/>
                  </a:solidFill>
                  <a:latin typeface="微软雅黑" panose="020B0503020204020204" pitchFamily="34" charset="-122"/>
                  <a:ea typeface="微软雅黑" panose="020B0503020204020204" pitchFamily="34" charset="-122"/>
                </a:rPr>
                <a:t>分工参考</a:t>
              </a:r>
              <a:endParaRPr lang="en-US" altLang="zh-CN" sz="1400" b="1" dirty="0">
                <a:solidFill>
                  <a:schemeClr val="tx2"/>
                </a:solidFill>
                <a:latin typeface="微软雅黑" panose="020B0503020204020204" pitchFamily="34" charset="-122"/>
                <a:ea typeface="微软雅黑" panose="020B0503020204020204" pitchFamily="34" charset="-122"/>
              </a:endParaRPr>
            </a:p>
          </p:txBody>
        </p:sp>
        <p:sp>
          <p:nvSpPr>
            <p:cNvPr id="103" name="平行四边形 102"/>
            <p:cNvSpPr/>
            <p:nvPr/>
          </p:nvSpPr>
          <p:spPr>
            <a:xfrm>
              <a:off x="4204746" y="961938"/>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104" name="组合 103"/>
          <p:cNvGrpSpPr/>
          <p:nvPr/>
        </p:nvGrpSpPr>
        <p:grpSpPr>
          <a:xfrm>
            <a:off x="2690317" y="1756298"/>
            <a:ext cx="729580" cy="381407"/>
            <a:chOff x="2215144" y="927951"/>
            <a:chExt cx="1244730" cy="897673"/>
          </a:xfrm>
        </p:grpSpPr>
        <p:sp>
          <p:nvSpPr>
            <p:cNvPr id="105" name="平行四边形 104"/>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06" name="文本框 9"/>
            <p:cNvSpPr txBox="1"/>
            <p:nvPr/>
          </p:nvSpPr>
          <p:spPr>
            <a:xfrm>
              <a:off x="2393075" y="927951"/>
              <a:ext cx="1066799" cy="733548"/>
            </a:xfrm>
            <a:prstGeom prst="rect">
              <a:avLst/>
            </a:prstGeom>
            <a:noFill/>
          </p:spPr>
          <p:txBody>
            <a:bodyPr wrap="square" rtlCol="0">
              <a:spAutoFit/>
            </a:bodyPr>
            <a:lstStyle/>
            <a:p>
              <a:r>
                <a:rPr lang="en-US" altLang="zh-CN" sz="2000" dirty="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grpSp>
        <p:nvGrpSpPr>
          <p:cNvPr id="107" name="组合 106"/>
          <p:cNvGrpSpPr/>
          <p:nvPr/>
        </p:nvGrpSpPr>
        <p:grpSpPr>
          <a:xfrm>
            <a:off x="3296520" y="1779621"/>
            <a:ext cx="2552152" cy="346921"/>
            <a:chOff x="4204746" y="961938"/>
            <a:chExt cx="3857250" cy="540057"/>
          </a:xfrm>
        </p:grpSpPr>
        <p:sp>
          <p:nvSpPr>
            <p:cNvPr id="108" name="矩形 107"/>
            <p:cNvSpPr/>
            <p:nvPr/>
          </p:nvSpPr>
          <p:spPr>
            <a:xfrm>
              <a:off x="4860329" y="1010372"/>
              <a:ext cx="2442062" cy="443186"/>
            </a:xfrm>
            <a:prstGeom prst="rect">
              <a:avLst/>
            </a:prstGeom>
            <a:ln w="15875">
              <a:noFill/>
            </a:ln>
          </p:spPr>
          <p:txBody>
            <a:bodyPr wrap="square" lIns="68580" tIns="34290" rIns="68580" bIns="34290">
              <a:spAutoFit/>
            </a:bodyPr>
            <a:lstStyle/>
            <a:p>
              <a:pPr algn="dist"/>
              <a:r>
                <a:rPr lang="zh-CN" altLang="en-US" sz="1400" b="1" dirty="0">
                  <a:solidFill>
                    <a:schemeClr val="tx2"/>
                  </a:solidFill>
                  <a:latin typeface="微软雅黑" panose="020B0503020204020204" pitchFamily="34" charset="-122"/>
                  <a:ea typeface="微软雅黑" panose="020B0503020204020204" pitchFamily="34" charset="-122"/>
                </a:rPr>
                <a:t>项目文档</a:t>
              </a:r>
              <a:endParaRPr lang="en-US" altLang="zh-CN" sz="1400" b="1" dirty="0">
                <a:solidFill>
                  <a:schemeClr val="tx2"/>
                </a:solidFill>
                <a:latin typeface="微软雅黑" panose="020B0503020204020204" pitchFamily="34" charset="-122"/>
                <a:ea typeface="微软雅黑" panose="020B0503020204020204" pitchFamily="34" charset="-122"/>
              </a:endParaRPr>
            </a:p>
          </p:txBody>
        </p:sp>
        <p:sp>
          <p:nvSpPr>
            <p:cNvPr id="109" name="平行四边形 108"/>
            <p:cNvSpPr/>
            <p:nvPr/>
          </p:nvSpPr>
          <p:spPr>
            <a:xfrm>
              <a:off x="4204746" y="961938"/>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650" y="215265"/>
            <a:ext cx="16141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sz="1800" b="1" dirty="0">
                <a:solidFill>
                  <a:schemeClr val="tx2"/>
                </a:solidFill>
                <a:latin typeface="微软雅黑" panose="020B0503020204020204" pitchFamily="34" charset="-122"/>
                <a:ea typeface="微软雅黑" panose="020B0503020204020204" pitchFamily="34" charset="-122"/>
              </a:rPr>
              <a:t>计划</a:t>
            </a:r>
            <a:r>
              <a:rPr lang="en-US" altLang="zh-CN" sz="1800" b="1" dirty="0">
                <a:solidFill>
                  <a:schemeClr val="tx2"/>
                </a:solidFill>
                <a:latin typeface="微软雅黑" panose="020B0503020204020204" pitchFamily="34" charset="-122"/>
                <a:ea typeface="微软雅黑" panose="020B0503020204020204" pitchFamily="34" charset="-122"/>
              </a:rPr>
              <a:t>/</a:t>
            </a:r>
            <a:r>
              <a:rPr lang="zh-CN" altLang="en-US" sz="1800" b="1" dirty="0">
                <a:solidFill>
                  <a:schemeClr val="tx2"/>
                </a:solidFill>
                <a:latin typeface="微软雅黑" panose="020B0503020204020204" pitchFamily="34" charset="-122"/>
                <a:ea typeface="微软雅黑" panose="020B0503020204020204" pitchFamily="34" charset="-122"/>
              </a:rPr>
              <a:t>资源偏差</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763905"/>
            <a:ext cx="157861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b="1" dirty="0">
                <a:solidFill>
                  <a:schemeClr val="tx2"/>
                </a:solidFill>
                <a:latin typeface="微软雅黑" panose="020B0503020204020204" pitchFamily="34" charset="-122"/>
                <a:ea typeface="微软雅黑" panose="020B0503020204020204" pitchFamily="34" charset="-122"/>
              </a:rPr>
              <a:t>计划偏差</a:t>
            </a:r>
            <a:endParaRPr lang="zh-CN" b="1" dirty="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13</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87614" y="1083619"/>
            <a:ext cx="7744826" cy="1568450"/>
          </a:xfrm>
          <a:prstGeom prst="rect">
            <a:avLst/>
          </a:prstGeom>
          <a:noFill/>
        </p:spPr>
        <p:txBody>
          <a:bodyPr wrap="square">
            <a:spAutoFit/>
          </a:bodyPr>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小组在项目执行过程中出现过与计划偏差的情况，包括但不局限于</a:t>
            </a: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人员临时有事无法完成交付的任务</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对交付物理解出现歧义</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等情况。</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对于前者，通过项目内部的沟通机制及时反馈，对任务进行再分工；而对于后者，则在评审后通过小组会议安排人员及时修改。</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12140" y="2651760"/>
            <a:ext cx="1863090" cy="368300"/>
          </a:xfrm>
          <a:prstGeom prst="rect">
            <a:avLst/>
          </a:prstGeom>
          <a:noFill/>
        </p:spPr>
        <p:txBody>
          <a:bodyPr wrap="square">
            <a:spAutoFit/>
          </a:bodyPr>
          <a:p>
            <a:pPr marL="285750" indent="-285750">
              <a:buClr>
                <a:srgbClr val="6666FF"/>
              </a:buClr>
              <a:buFont typeface="Wingdings" panose="05000000000000000000" pitchFamily="2" charset="2"/>
              <a:buChar char="n"/>
            </a:pPr>
            <a:r>
              <a:rPr lang="zh-CN" b="1" dirty="0">
                <a:solidFill>
                  <a:schemeClr val="tx2"/>
                </a:solidFill>
                <a:latin typeface="微软雅黑" panose="020B0503020204020204" pitchFamily="34" charset="-122"/>
                <a:ea typeface="微软雅黑" panose="020B0503020204020204" pitchFamily="34" charset="-122"/>
              </a:rPr>
              <a:t>资源分配问题</a:t>
            </a:r>
            <a:endParaRPr lang="zh-CN" b="1" dirty="0">
              <a:solidFill>
                <a:schemeClr val="tx2"/>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00009" y="3020369"/>
            <a:ext cx="7744826" cy="1568450"/>
          </a:xfrm>
          <a:prstGeom prst="rect">
            <a:avLst/>
          </a:prstGeom>
          <a:noFill/>
        </p:spPr>
        <p:txBody>
          <a:bodyPr wrap="square">
            <a:spAutoFit/>
          </a:bodyPr>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小组在项目执行过程中，由于经验的缺乏等问题，偶尔会出现资源分配不均的情况，与计划偏差一致，项目小组通过内部协商机制，在任务交付之前，组员确实发现无法在指定交付日期前完成的，及时与组长沟通，组长组织临时会议对任务进行再分工，将任务新分配给已交付的组员进行协调。</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87614" y="207682"/>
            <a:ext cx="28803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项目愿景 </a:t>
            </a:r>
            <a:r>
              <a:rPr lang="en-US" altLang="zh-CN" sz="1800" b="1" dirty="0">
                <a:solidFill>
                  <a:schemeClr val="tx2"/>
                </a:solidFill>
                <a:latin typeface="微软雅黑" panose="020B0503020204020204" pitchFamily="34" charset="-122"/>
                <a:ea typeface="微软雅黑" panose="020B0503020204020204" pitchFamily="34" charset="-122"/>
              </a:rPr>
              <a:t>Vision &amp; Scope</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87614" y="959337"/>
            <a:ext cx="1587026"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项目愿景</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71599" y="1347614"/>
            <a:ext cx="7488831" cy="2264851"/>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    大学阶段，各种类型的课程选择（选课程、选老师）无论是对初来乍到的新生还是入学已久的老生而言都是一件头疼的事情，教师也没有特别好的渠道与课程相关的同学进行交流。</a:t>
            </a:r>
            <a:endParaRPr lang="en-US" altLang="zh-CN" sz="16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    </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经过调查发现，当前浙大城市学院尚没有一款相关应用能够集最基本的</a:t>
            </a:r>
            <a:r>
              <a:rPr lang="zh-CN" altLang="en-US" sz="1600" b="1" dirty="0">
                <a:solidFill>
                  <a:srgbClr val="FF0000"/>
                </a:solidFill>
                <a:latin typeface="微软雅黑" panose="020B0503020204020204" pitchFamily="34" charset="-122"/>
                <a:ea typeface="微软雅黑" panose="020B0503020204020204" pitchFamily="34" charset="-122"/>
              </a:rPr>
              <a:t>课程评价与推荐</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师生沟通交流社区</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等功能于一身，很多师生对这样一款软件具有较强的需求，G08组以此作为初衷决定开发“荐课”课程推荐</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rPr>
              <a:t>微信小程序</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14</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324036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上下文图 </a:t>
            </a:r>
            <a:r>
              <a:rPr lang="en-US" altLang="zh-CN" sz="1800" b="1" dirty="0">
                <a:solidFill>
                  <a:schemeClr val="tx2"/>
                </a:solidFill>
                <a:latin typeface="微软雅黑" panose="020B0503020204020204" pitchFamily="34" charset="-122"/>
                <a:ea typeface="微软雅黑" panose="020B0503020204020204" pitchFamily="34" charset="-122"/>
              </a:rPr>
              <a:t>Context Diagram</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431302" y="1010055"/>
            <a:ext cx="2776274"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建议的方案：</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568618" y="1808656"/>
            <a:ext cx="3395870" cy="1526187"/>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范围：</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浙大城市学院全体师生</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altLang="en-US"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用户群分类：</a:t>
            </a:r>
            <a:r>
              <a:rPr lang="zh-CN" altLang="en-US"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学生</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a:t>
            </a:r>
            <a:r>
              <a:rPr lang="zh-CN" altLang="en-US"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教师</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a:t>
            </a:r>
            <a:r>
              <a:rPr lang="zh-CN" altLang="en-US"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管理员</a:t>
            </a:r>
            <a:endPar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实现形式：</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微信小程序</a:t>
            </a:r>
            <a:endParaRPr lang="en-US" altLang="zh-CN" sz="1600" b="0" i="0" dirty="0">
              <a:solidFill>
                <a:srgbClr val="333333"/>
              </a:solidFill>
              <a:effectLst/>
              <a:latin typeface="Helvetica Neue"/>
            </a:endParaRPr>
          </a:p>
          <a:p>
            <a:pPr>
              <a:lnSpc>
                <a:spcPct val="150000"/>
              </a:lnSpc>
              <a:buClr>
                <a:srgbClr val="3992DB"/>
              </a:buClr>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20136" y="1010055"/>
            <a:ext cx="4562358" cy="2641949"/>
          </a:xfrm>
          <a:prstGeom prst="rect">
            <a:avLst/>
          </a:prstGeom>
        </p:spPr>
      </p:pic>
      <p:sp>
        <p:nvSpPr>
          <p:cNvPr id="10" name="文本框 9"/>
          <p:cNvSpPr txBox="1"/>
          <p:nvPr/>
        </p:nvSpPr>
        <p:spPr>
          <a:xfrm>
            <a:off x="2225993" y="4133445"/>
            <a:ext cx="5040560" cy="369332"/>
          </a:xfrm>
          <a:prstGeom prst="rect">
            <a:avLst/>
          </a:prstGeom>
          <a:noFill/>
        </p:spPr>
        <p:txBody>
          <a:bodyPr wrap="square">
            <a:spAutoFit/>
          </a:bodyPr>
          <a:lstStyle/>
          <a:p>
            <a:r>
              <a:rPr lang="zh-CN" altLang="en-US" sz="1800" dirty="0">
                <a:solidFill>
                  <a:schemeClr val="accent5">
                    <a:lumMod val="75000"/>
                  </a:schemeClr>
                </a:solidFill>
                <a:latin typeface="微软雅黑" panose="020B0503020204020204" pitchFamily="34" charset="-122"/>
                <a:ea typeface="微软雅黑" panose="020B0503020204020204" pitchFamily="34" charset="-122"/>
              </a:rPr>
              <a:t>详情见</a:t>
            </a:r>
            <a:r>
              <a:rPr lang="en-US" altLang="zh-CN" sz="1800" dirty="0">
                <a:solidFill>
                  <a:schemeClr val="accent5">
                    <a:lumMod val="75000"/>
                  </a:schemeClr>
                </a:solidFill>
                <a:latin typeface="微软雅黑" panose="020B0503020204020204" pitchFamily="34" charset="-122"/>
                <a:ea typeface="微软雅黑" panose="020B0503020204020204" pitchFamily="34" charset="-122"/>
              </a:rPr>
              <a:t>《SRA2022-G08-</a:t>
            </a:r>
            <a:r>
              <a:rPr lang="zh-CN" altLang="en-US" dirty="0">
                <a:solidFill>
                  <a:schemeClr val="accent5">
                    <a:lumMod val="75000"/>
                  </a:schemeClr>
                </a:solidFill>
                <a:latin typeface="微软雅黑" panose="020B0503020204020204" pitchFamily="34" charset="-122"/>
                <a:ea typeface="微软雅黑" panose="020B0503020204020204" pitchFamily="34" charset="-122"/>
              </a:rPr>
              <a:t>项目愿景与范围文档</a:t>
            </a:r>
            <a:r>
              <a:rPr lang="en-US" altLang="zh-CN" sz="1800" dirty="0">
                <a:solidFill>
                  <a:schemeClr val="accent5">
                    <a:lumMod val="75000"/>
                  </a:schemeClr>
                </a:solidFill>
                <a:latin typeface="微软雅黑" panose="020B0503020204020204" pitchFamily="34" charset="-122"/>
                <a:ea typeface="微软雅黑" panose="020B0503020204020204" pitchFamily="34" charset="-122"/>
              </a:rPr>
              <a:t>》</a:t>
            </a:r>
            <a:endParaRPr lang="zh-CN" altLang="en-US" dirty="0"/>
          </a:p>
        </p:txBody>
      </p:sp>
      <p:sp>
        <p:nvSpPr>
          <p:cNvPr id="4" name="文本框 3"/>
          <p:cNvSpPr txBox="1"/>
          <p:nvPr/>
        </p:nvSpPr>
        <p:spPr>
          <a:xfrm>
            <a:off x="630047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14</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527" y="210064"/>
            <a:ext cx="12961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用户群识别</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67929" y="693572"/>
            <a:ext cx="164383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用户群划分</a:t>
            </a:r>
            <a:endParaRPr lang="zh-CN" altLang="en-US" b="1" dirty="0">
              <a:solidFill>
                <a:srgbClr val="005DA2"/>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1115616" y="1067083"/>
          <a:ext cx="6268392" cy="3869801"/>
        </p:xfrm>
        <a:graphic>
          <a:graphicData uri="http://schemas.openxmlformats.org/drawingml/2006/table">
            <a:tbl>
              <a:tblPr firstRow="1" firstCol="1" bandRow="1">
                <a:tableStyleId>{5C22544A-7EE6-4342-B048-85BDC9FD1C3A}</a:tableStyleId>
              </a:tblPr>
              <a:tblGrid>
                <a:gridCol w="1059604"/>
                <a:gridCol w="2019474"/>
                <a:gridCol w="3189314"/>
              </a:tblGrid>
              <a:tr h="216024">
                <a:tc>
                  <a:txBody>
                    <a:bodyPr/>
                    <a:lstStyle/>
                    <a:p>
                      <a:pPr algn="just">
                        <a:lnSpc>
                          <a:spcPct val="150000"/>
                        </a:lnSpc>
                      </a:pPr>
                      <a:r>
                        <a:rPr lang="zh-CN" sz="1000" kern="100" dirty="0">
                          <a:effectLst/>
                          <a:latin typeface="微软雅黑" panose="020B0503020204020204" pitchFamily="34" charset="-122"/>
                          <a:ea typeface="微软雅黑" panose="020B0503020204020204" pitchFamily="34" charset="-122"/>
                        </a:rPr>
                        <a:t>名称</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c>
                  <a:txBody>
                    <a:bodyPr/>
                    <a:lstStyle/>
                    <a:p>
                      <a:pPr algn="just">
                        <a:lnSpc>
                          <a:spcPct val="150000"/>
                        </a:lnSpc>
                      </a:pPr>
                      <a:r>
                        <a:rPr lang="zh-CN" sz="1000" kern="100" dirty="0">
                          <a:effectLst/>
                          <a:latin typeface="微软雅黑" panose="020B0503020204020204" pitchFamily="34" charset="-122"/>
                          <a:ea typeface="微软雅黑" panose="020B0503020204020204" pitchFamily="34" charset="-122"/>
                        </a:rPr>
                        <a:t>个数</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c>
                  <a:txBody>
                    <a:bodyPr/>
                    <a:lstStyle/>
                    <a:p>
                      <a:pPr algn="just">
                        <a:lnSpc>
                          <a:spcPct val="150000"/>
                        </a:lnSpc>
                      </a:pPr>
                      <a:r>
                        <a:rPr lang="zh-CN" sz="1000" kern="100" dirty="0">
                          <a:effectLst/>
                          <a:latin typeface="微软雅黑" panose="020B0503020204020204" pitchFamily="34" charset="-122"/>
                          <a:ea typeface="微软雅黑" panose="020B0503020204020204" pitchFamily="34" charset="-122"/>
                        </a:rPr>
                        <a:t>描述</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r>
              <a:tr h="1280001">
                <a:tc>
                  <a:txBody>
                    <a:bodyPr/>
                    <a:lstStyle/>
                    <a:p>
                      <a:pPr algn="just">
                        <a:lnSpc>
                          <a:spcPct val="150000"/>
                        </a:lnSpc>
                      </a:pPr>
                      <a:r>
                        <a:rPr lang="zh-CN" sz="1000" kern="100" dirty="0">
                          <a:effectLst/>
                          <a:latin typeface="微软雅黑" panose="020B0503020204020204" pitchFamily="34" charset="-122"/>
                          <a:ea typeface="微软雅黑" panose="020B0503020204020204" pitchFamily="34" charset="-122"/>
                        </a:rPr>
                        <a:t>学生</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c>
                  <a:txBody>
                    <a:bodyPr/>
                    <a:lstStyle/>
                    <a:p>
                      <a:pPr algn="just">
                        <a:lnSpc>
                          <a:spcPct val="150000"/>
                        </a:lnSpc>
                      </a:pPr>
                      <a:r>
                        <a:rPr lang="en-US" sz="1000" kern="100" dirty="0">
                          <a:effectLst/>
                          <a:latin typeface="微软雅黑" panose="020B0503020204020204" pitchFamily="34" charset="-122"/>
                          <a:ea typeface="微软雅黑" panose="020B0503020204020204" pitchFamily="34" charset="-122"/>
                        </a:rPr>
                        <a:t>11000</a:t>
                      </a:r>
                      <a:r>
                        <a:rPr lang="zh-CN" sz="1000" kern="100" dirty="0">
                          <a:effectLst/>
                          <a:latin typeface="微软雅黑" panose="020B0503020204020204" pitchFamily="34" charset="-122"/>
                          <a:ea typeface="微软雅黑" panose="020B0503020204020204" pitchFamily="34" charset="-122"/>
                        </a:rPr>
                        <a:t>人左右，为浙大城市学院在校学生数。</a:t>
                      </a:r>
                      <a:r>
                        <a:rPr lang="en-US" altLang="zh-CN" sz="1800" kern="1200" baseline="30000" dirty="0">
                          <a:solidFill>
                            <a:schemeClr val="dk1"/>
                          </a:solidFill>
                          <a:effectLst/>
                          <a:latin typeface="+mn-lt"/>
                          <a:ea typeface="+mn-ea"/>
                          <a:cs typeface="+mn-cs"/>
                        </a:rPr>
                        <a:t>[2]</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c>
                  <a:txBody>
                    <a:bodyPr/>
                    <a:lstStyle/>
                    <a:p>
                      <a:pPr algn="just">
                        <a:lnSpc>
                          <a:spcPct val="150000"/>
                        </a:lnSpc>
                      </a:pPr>
                      <a:r>
                        <a:rPr lang="zh-CN" sz="1000" kern="100" dirty="0">
                          <a:effectLst/>
                          <a:latin typeface="微软雅黑" panose="020B0503020204020204" pitchFamily="34" charset="-122"/>
                          <a:ea typeface="微软雅黑" panose="020B0503020204020204" pitchFamily="34" charset="-122"/>
                        </a:rPr>
                        <a:t>学生用户是“荐课”课程推荐小程序的主要目标用户，这类用户群体对于小程序的课程推荐、社区功能有很强的需求，同时对于所使用的小程序的界面美观程度也有较高的要求，该类用户的满意程度，很大程度上影响了“荐课”小程序后续的推广与使用。</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r>
              <a:tr h="1838678">
                <a:tc>
                  <a:txBody>
                    <a:bodyPr/>
                    <a:lstStyle/>
                    <a:p>
                      <a:pPr algn="just">
                        <a:lnSpc>
                          <a:spcPct val="150000"/>
                        </a:lnSpc>
                      </a:pPr>
                      <a:r>
                        <a:rPr lang="zh-CN" altLang="en-US" sz="1000" kern="100" dirty="0">
                          <a:effectLst/>
                          <a:latin typeface="微软雅黑" panose="020B0503020204020204" pitchFamily="34" charset="-122"/>
                          <a:ea typeface="微软雅黑" panose="020B0503020204020204" pitchFamily="34" charset="-122"/>
                        </a:rPr>
                        <a:t>教</a:t>
                      </a:r>
                      <a:r>
                        <a:rPr lang="zh-CN" sz="1000" kern="100" dirty="0">
                          <a:effectLst/>
                          <a:latin typeface="微软雅黑" panose="020B0503020204020204" pitchFamily="34" charset="-122"/>
                          <a:ea typeface="微软雅黑" panose="020B0503020204020204" pitchFamily="34" charset="-122"/>
                        </a:rPr>
                        <a:t>师</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c>
                  <a:txBody>
                    <a:bodyPr/>
                    <a:lstStyle/>
                    <a:p>
                      <a:pPr algn="just">
                        <a:lnSpc>
                          <a:spcPct val="150000"/>
                        </a:lnSpc>
                      </a:pPr>
                      <a:r>
                        <a:rPr lang="en-US" sz="1000" kern="100" dirty="0">
                          <a:effectLst/>
                          <a:latin typeface="微软雅黑" panose="020B0503020204020204" pitchFamily="34" charset="-122"/>
                          <a:ea typeface="微软雅黑" panose="020B0503020204020204" pitchFamily="34" charset="-122"/>
                        </a:rPr>
                        <a:t>1000</a:t>
                      </a:r>
                      <a:r>
                        <a:rPr lang="zh-CN" sz="1000" kern="100" dirty="0">
                          <a:effectLst/>
                          <a:latin typeface="微软雅黑" panose="020B0503020204020204" pitchFamily="34" charset="-122"/>
                          <a:ea typeface="微软雅黑" panose="020B0503020204020204" pitchFamily="34" charset="-122"/>
                        </a:rPr>
                        <a:t>人左右，为浙大城市学院教职工。</a:t>
                      </a:r>
                      <a:r>
                        <a:rPr lang="en-US" altLang="zh-CN" sz="1800" kern="1200" baseline="30000" dirty="0">
                          <a:solidFill>
                            <a:schemeClr val="dk1"/>
                          </a:solidFill>
                          <a:effectLst/>
                          <a:latin typeface="+mn-lt"/>
                          <a:ea typeface="+mn-ea"/>
                          <a:cs typeface="+mn-cs"/>
                        </a:rPr>
                        <a:t>[2]</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c>
                  <a:txBody>
                    <a:bodyPr/>
                    <a:lstStyle/>
                    <a:p>
                      <a:pPr algn="just">
                        <a:lnSpc>
                          <a:spcPct val="150000"/>
                        </a:lnSpc>
                      </a:pPr>
                      <a:r>
                        <a:rPr lang="zh-CN" sz="1000" kern="100" dirty="0">
                          <a:effectLst/>
                          <a:latin typeface="微软雅黑" panose="020B0503020204020204" pitchFamily="34" charset="-122"/>
                          <a:ea typeface="微软雅黑" panose="020B0503020204020204" pitchFamily="34" charset="-122"/>
                        </a:rPr>
                        <a:t>老师用户是“荐课”课程推荐小程序的次要目标用户，这类用户群体对于小程序的课程评价方面有较高的需求，老师群体通过查看学生用户对老师的评价，及时改进自己在上课过程中的不足，有利于学生和老师进行更好的信息沟通。该类用户对于界面美观程度的要求较低，但是对于界面的易用程度有较高的要求，一个便捷易用的界面能够受到该群体的青睐。</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r>
              <a:tr h="535098">
                <a:tc>
                  <a:txBody>
                    <a:bodyPr/>
                    <a:lstStyle/>
                    <a:p>
                      <a:pPr algn="just">
                        <a:lnSpc>
                          <a:spcPct val="150000"/>
                        </a:lnSpc>
                      </a:pPr>
                      <a:r>
                        <a:rPr lang="zh-CN" sz="1000" kern="100">
                          <a:effectLst/>
                          <a:latin typeface="微软雅黑" panose="020B0503020204020204" pitchFamily="34" charset="-122"/>
                          <a:ea typeface="微软雅黑" panose="020B0503020204020204" pitchFamily="34" charset="-122"/>
                        </a:rPr>
                        <a:t>系统管理员</a:t>
                      </a:r>
                      <a:endParaRPr lang="zh-CN" sz="1000" kern="100">
                        <a:effectLst/>
                        <a:latin typeface="微软雅黑" panose="020B0503020204020204" pitchFamily="34" charset="-122"/>
                        <a:ea typeface="微软雅黑" panose="020B0503020204020204" pitchFamily="34" charset="-122"/>
                      </a:endParaRPr>
                    </a:p>
                  </a:txBody>
                  <a:tcPr marL="41404" marR="41404" marT="0" marB="0"/>
                </a:tc>
                <a:tc>
                  <a:txBody>
                    <a:bodyPr/>
                    <a:lstStyle/>
                    <a:p>
                      <a:pPr algn="just">
                        <a:lnSpc>
                          <a:spcPct val="150000"/>
                        </a:lnSpc>
                      </a:pPr>
                      <a:r>
                        <a:rPr lang="zh-CN" sz="1000" kern="100">
                          <a:effectLst/>
                          <a:latin typeface="微软雅黑" panose="020B0503020204020204" pitchFamily="34" charset="-122"/>
                          <a:ea typeface="微软雅黑" panose="020B0503020204020204" pitchFamily="34" charset="-122"/>
                        </a:rPr>
                        <a:t>大约</a:t>
                      </a:r>
                      <a:r>
                        <a:rPr lang="en-US" sz="1000" kern="100">
                          <a:effectLst/>
                          <a:latin typeface="微软雅黑" panose="020B0503020204020204" pitchFamily="34" charset="-122"/>
                          <a:ea typeface="微软雅黑" panose="020B0503020204020204" pitchFamily="34" charset="-122"/>
                        </a:rPr>
                        <a:t>3</a:t>
                      </a:r>
                      <a:r>
                        <a:rPr lang="zh-CN" sz="1000" kern="100">
                          <a:effectLst/>
                          <a:latin typeface="微软雅黑" panose="020B0503020204020204" pitchFamily="34" charset="-122"/>
                          <a:ea typeface="微软雅黑" panose="020B0503020204020204" pitchFamily="34" charset="-122"/>
                        </a:rPr>
                        <a:t>人左右</a:t>
                      </a:r>
                      <a:endParaRPr lang="zh-CN" sz="1000" kern="100">
                        <a:effectLst/>
                        <a:latin typeface="微软雅黑" panose="020B0503020204020204" pitchFamily="34" charset="-122"/>
                        <a:ea typeface="微软雅黑" panose="020B0503020204020204" pitchFamily="34" charset="-122"/>
                      </a:endParaRPr>
                    </a:p>
                  </a:txBody>
                  <a:tcPr marL="41404" marR="41404" marT="0" marB="0"/>
                </a:tc>
                <a:tc>
                  <a:txBody>
                    <a:bodyPr/>
                    <a:lstStyle/>
                    <a:p>
                      <a:pPr algn="just">
                        <a:lnSpc>
                          <a:spcPct val="150000"/>
                        </a:lnSpc>
                      </a:pPr>
                      <a:r>
                        <a:rPr lang="zh-CN" sz="1000" kern="100" dirty="0">
                          <a:effectLst/>
                          <a:latin typeface="微软雅黑" panose="020B0503020204020204" pitchFamily="34" charset="-122"/>
                          <a:ea typeface="微软雅黑" panose="020B0503020204020204" pitchFamily="34" charset="-122"/>
                        </a:rPr>
                        <a:t>系统管理员主要用其用来管理“荐课”课程推荐小程序的内容，如后台各类用户的详细数据与信息等。 </a:t>
                      </a:r>
                      <a:endParaRPr lang="zh-CN" sz="1000" kern="100" dirty="0">
                        <a:effectLst/>
                        <a:latin typeface="微软雅黑" panose="020B0503020204020204" pitchFamily="34" charset="-122"/>
                        <a:ea typeface="微软雅黑" panose="020B0503020204020204" pitchFamily="34" charset="-122"/>
                      </a:endParaRPr>
                    </a:p>
                  </a:txBody>
                  <a:tcPr marL="41404" marR="41404" marT="0" marB="0"/>
                </a:tc>
              </a:tr>
            </a:tbl>
          </a:graphicData>
        </a:graphic>
      </p:graphicFrame>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15</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11560" y="217614"/>
            <a:ext cx="172819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用户代表选择</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46" name="Title 1"/>
          <p:cNvSpPr txBox="1"/>
          <p:nvPr/>
        </p:nvSpPr>
        <p:spPr>
          <a:xfrm>
            <a:off x="787614" y="584485"/>
            <a:ext cx="7568771" cy="309634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lnSpc>
                <a:spcPct val="150000"/>
              </a:lnSpc>
            </a:pPr>
            <a:endParaRPr lang="en-GB"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1115616" y="699542"/>
          <a:ext cx="6984776" cy="4320479"/>
        </p:xfrm>
        <a:graphic>
          <a:graphicData uri="http://schemas.openxmlformats.org/drawingml/2006/table">
            <a:tbl>
              <a:tblPr firstRow="1" firstCol="1" bandRow="1">
                <a:tableStyleId>{5C22544A-7EE6-4342-B048-85BDC9FD1C3A}</a:tableStyleId>
              </a:tblPr>
              <a:tblGrid>
                <a:gridCol w="743845"/>
                <a:gridCol w="760523"/>
                <a:gridCol w="863534"/>
                <a:gridCol w="1396045"/>
                <a:gridCol w="1476339"/>
                <a:gridCol w="1744490"/>
              </a:tblGrid>
              <a:tr h="281948">
                <a:tc>
                  <a:txBody>
                    <a:bodyPr/>
                    <a:lstStyle/>
                    <a:p>
                      <a:pPr algn="ctr"/>
                      <a:r>
                        <a:rPr lang="zh-CN" sz="1000" kern="100" dirty="0">
                          <a:effectLst/>
                          <a:latin typeface="微软雅黑" panose="020B0503020204020204" pitchFamily="34" charset="-122"/>
                          <a:ea typeface="微软雅黑" panose="020B0503020204020204" pitchFamily="34" charset="-122"/>
                        </a:rPr>
                        <a:t>用户类别</a:t>
                      </a:r>
                      <a:endParaRPr lang="zh-CN" sz="1000" kern="100" dirty="0">
                        <a:effectLst/>
                        <a:latin typeface="微软雅黑" panose="020B0503020204020204" pitchFamily="34" charset="-122"/>
                        <a:ea typeface="微软雅黑" panose="020B0503020204020204" pitchFamily="34" charset="-122"/>
                      </a:endParaRPr>
                    </a:p>
                  </a:txBody>
                  <a:tcPr marL="43889" marR="43889" marT="0" marB="0"/>
                </a:tc>
                <a:tc>
                  <a:txBody>
                    <a:bodyPr/>
                    <a:lstStyle/>
                    <a:p>
                      <a:pPr algn="ctr"/>
                      <a:r>
                        <a:rPr lang="zh-CN" sz="1000" kern="100">
                          <a:effectLst/>
                          <a:latin typeface="微软雅黑" panose="020B0503020204020204" pitchFamily="34" charset="-122"/>
                          <a:ea typeface="微软雅黑" panose="020B0503020204020204" pitchFamily="34" charset="-122"/>
                        </a:rPr>
                        <a:t>用户姓名</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ctr"/>
                      <a:r>
                        <a:rPr lang="zh-CN" sz="1000" kern="100">
                          <a:effectLst/>
                          <a:latin typeface="微软雅黑" panose="020B0503020204020204" pitchFamily="34" charset="-122"/>
                          <a:ea typeface="微软雅黑" panose="020B0503020204020204" pitchFamily="34" charset="-122"/>
                        </a:rPr>
                        <a:t>当前身份</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ctr"/>
                      <a:r>
                        <a:rPr lang="zh-CN" sz="1000" kern="100">
                          <a:effectLst/>
                          <a:latin typeface="微软雅黑" panose="020B0503020204020204" pitchFamily="34" charset="-122"/>
                          <a:ea typeface="微软雅黑" panose="020B0503020204020204" pitchFamily="34" charset="-122"/>
                        </a:rPr>
                        <a:t>用户简介</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ctr"/>
                      <a:r>
                        <a:rPr lang="zh-CN" sz="1000" kern="100">
                          <a:effectLst/>
                          <a:latin typeface="微软雅黑" panose="020B0503020204020204" pitchFamily="34" charset="-122"/>
                          <a:ea typeface="微软雅黑" panose="020B0503020204020204" pitchFamily="34" charset="-122"/>
                        </a:rPr>
                        <a:t>选择原因</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ctr"/>
                      <a:r>
                        <a:rPr lang="zh-CN" sz="1000" kern="100">
                          <a:effectLst/>
                          <a:latin typeface="微软雅黑" panose="020B0503020204020204" pitchFamily="34" charset="-122"/>
                          <a:ea typeface="微软雅黑" panose="020B0503020204020204" pitchFamily="34" charset="-122"/>
                        </a:rPr>
                        <a:t>责任及义务</a:t>
                      </a:r>
                      <a:endParaRPr lang="zh-CN" sz="1000" kern="100">
                        <a:effectLst/>
                        <a:latin typeface="微软雅黑" panose="020B0503020204020204" pitchFamily="34" charset="-122"/>
                        <a:ea typeface="微软雅黑" panose="020B0503020204020204" pitchFamily="34" charset="-122"/>
                      </a:endParaRPr>
                    </a:p>
                  </a:txBody>
                  <a:tcPr marL="43889" marR="43889" marT="0" marB="0"/>
                </a:tc>
              </a:tr>
              <a:tr h="1284987">
                <a:tc>
                  <a:txBody>
                    <a:bodyPr/>
                    <a:lstStyle/>
                    <a:p>
                      <a:pPr algn="ctr"/>
                      <a:r>
                        <a:rPr lang="zh-CN" sz="1000" kern="100" dirty="0">
                          <a:effectLst/>
                          <a:latin typeface="微软雅黑" panose="020B0503020204020204" pitchFamily="34" charset="-122"/>
                          <a:ea typeface="微软雅黑" panose="020B0503020204020204" pitchFamily="34" charset="-122"/>
                        </a:rPr>
                        <a:t>最终用户</a:t>
                      </a:r>
                      <a:endParaRPr lang="zh-CN" sz="1000" kern="100" dirty="0">
                        <a:effectLst/>
                        <a:latin typeface="微软雅黑" panose="020B0503020204020204" pitchFamily="34" charset="-122"/>
                        <a:ea typeface="微软雅黑" panose="020B0503020204020204" pitchFamily="34" charset="-122"/>
                      </a:endParaRPr>
                    </a:p>
                  </a:txBody>
                  <a:tcPr marL="43889" marR="43889" marT="0" marB="0"/>
                </a:tc>
                <a:tc>
                  <a:txBody>
                    <a:bodyPr/>
                    <a:lstStyle/>
                    <a:p>
                      <a:pPr algn="ctr"/>
                      <a:r>
                        <a:rPr lang="zh-CN" sz="1000" kern="100" dirty="0">
                          <a:effectLst/>
                          <a:latin typeface="微软雅黑" panose="020B0503020204020204" pitchFamily="34" charset="-122"/>
                          <a:ea typeface="微软雅黑" panose="020B0503020204020204" pitchFamily="34" charset="-122"/>
                        </a:rPr>
                        <a:t>杨枨</a:t>
                      </a:r>
                      <a:endParaRPr lang="zh-CN" sz="1000" kern="100" dirty="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项目的下达者，目标用户</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既是项目下达者，也是目标用户，在该项目中扮演多种角色。</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杨枨老师是本课程的教师，同时也是该项目的发起人，是项目的关键，所有的基本需求都要经过其确认，其满意程度是项目能否进行下去的基础。</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对整个项目具有绝对的主导作用，是整个需求项目方向的引导者，同时也对小组有评审权。</a:t>
                      </a:r>
                      <a:endParaRPr lang="zh-CN" sz="1000" kern="100">
                        <a:effectLst/>
                        <a:latin typeface="微软雅黑" panose="020B0503020204020204" pitchFamily="34" charset="-122"/>
                        <a:ea typeface="微软雅黑" panose="020B0503020204020204" pitchFamily="34" charset="-122"/>
                      </a:endParaRPr>
                    </a:p>
                  </a:txBody>
                  <a:tcPr marL="43889" marR="43889" marT="0" marB="0"/>
                </a:tc>
              </a:tr>
              <a:tr h="917848">
                <a:tc>
                  <a:txBody>
                    <a:bodyPr/>
                    <a:lstStyle/>
                    <a:p>
                      <a:pPr algn="ctr"/>
                      <a:r>
                        <a:rPr lang="zh-CN" sz="1000" kern="100">
                          <a:effectLst/>
                          <a:latin typeface="微软雅黑" panose="020B0503020204020204" pitchFamily="34" charset="-122"/>
                          <a:ea typeface="微软雅黑" panose="020B0503020204020204" pitchFamily="34" charset="-122"/>
                        </a:rPr>
                        <a:t>学生用户代表</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ctr"/>
                      <a:r>
                        <a:rPr lang="zh-CN" sz="1000" kern="100">
                          <a:effectLst/>
                          <a:latin typeface="微软雅黑" panose="020B0503020204020204" pitchFamily="34" charset="-122"/>
                          <a:ea typeface="微软雅黑" panose="020B0503020204020204" pitchFamily="34" charset="-122"/>
                        </a:rPr>
                        <a:t>陈进超</a:t>
                      </a:r>
                      <a:endParaRPr lang="zh-CN" sz="1000" kern="100">
                        <a:effectLst/>
                        <a:latin typeface="微软雅黑" panose="020B0503020204020204" pitchFamily="34" charset="-122"/>
                        <a:ea typeface="微软雅黑" panose="020B0503020204020204" pitchFamily="34" charset="-122"/>
                      </a:endParaRPr>
                    </a:p>
                    <a:p>
                      <a:pPr algn="ctr"/>
                      <a:r>
                        <a:rPr lang="zh-CN" sz="1000" kern="100">
                          <a:effectLst/>
                          <a:latin typeface="微软雅黑" panose="020B0503020204020204" pitchFamily="34" charset="-122"/>
                          <a:ea typeface="微软雅黑" panose="020B0503020204020204" pitchFamily="34" charset="-122"/>
                        </a:rPr>
                        <a:t>周汪洋</a:t>
                      </a:r>
                      <a:endParaRPr lang="zh-CN" sz="1000" kern="100">
                        <a:effectLst/>
                        <a:latin typeface="微软雅黑" panose="020B0503020204020204" pitchFamily="34" charset="-122"/>
                        <a:ea typeface="微软雅黑" panose="020B0503020204020204" pitchFamily="34" charset="-122"/>
                      </a:endParaRPr>
                    </a:p>
                    <a:p>
                      <a:pPr algn="ctr"/>
                      <a:r>
                        <a:rPr lang="zh-CN" sz="1000" kern="100">
                          <a:effectLst/>
                          <a:latin typeface="微软雅黑" panose="020B0503020204020204" pitchFamily="34" charset="-122"/>
                          <a:ea typeface="微软雅黑" panose="020B0503020204020204" pitchFamily="34" charset="-122"/>
                        </a:rPr>
                        <a:t>金方永</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学生用户代表</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是浙大城市学院计算学院软件工程专业的学生，有项目相关功能的需求。</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是浙大城市学院计算学院软件工程专业的学生，有项目相关功能的需求。</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提出项目的基本需求，对后续需求进行反馈，确认是否符合自己要求，同时对项目界面原型等提出一些意见</a:t>
                      </a:r>
                      <a:endParaRPr lang="zh-CN" sz="1000" kern="100">
                        <a:effectLst/>
                        <a:latin typeface="微软雅黑" panose="020B0503020204020204" pitchFamily="34" charset="-122"/>
                        <a:ea typeface="微软雅黑" panose="020B0503020204020204" pitchFamily="34" charset="-122"/>
                      </a:endParaRPr>
                    </a:p>
                  </a:txBody>
                  <a:tcPr marL="43889" marR="43889" marT="0" marB="0"/>
                </a:tc>
              </a:tr>
              <a:tr h="917848">
                <a:tc>
                  <a:txBody>
                    <a:bodyPr/>
                    <a:lstStyle/>
                    <a:p>
                      <a:pPr algn="ctr"/>
                      <a:r>
                        <a:rPr lang="zh-CN" sz="1000" kern="100">
                          <a:effectLst/>
                          <a:latin typeface="微软雅黑" panose="020B0503020204020204" pitchFamily="34" charset="-122"/>
                          <a:ea typeface="微软雅黑" panose="020B0503020204020204" pitchFamily="34" charset="-122"/>
                        </a:rPr>
                        <a:t>管理员用户代表</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ctr"/>
                      <a:r>
                        <a:rPr lang="zh-CN" sz="1000" kern="100">
                          <a:effectLst/>
                          <a:latin typeface="微软雅黑" panose="020B0503020204020204" pitchFamily="34" charset="-122"/>
                          <a:ea typeface="微软雅黑" panose="020B0503020204020204" pitchFamily="34" charset="-122"/>
                        </a:rPr>
                        <a:t>曹杰</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管理员用户代表</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有管理员相关内容的开发和使用经验。</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拥有项目管理员部分开发与运维经验。</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提供“荐课”课程推荐小程序项目中管理员角色功能需求，并对本项目组所做的界面原型提供相应的修改意见。</a:t>
                      </a:r>
                      <a:endParaRPr lang="zh-CN" sz="1000" kern="100">
                        <a:effectLst/>
                        <a:latin typeface="微软雅黑" panose="020B0503020204020204" pitchFamily="34" charset="-122"/>
                        <a:ea typeface="微软雅黑" panose="020B0503020204020204" pitchFamily="34" charset="-122"/>
                      </a:endParaRPr>
                    </a:p>
                  </a:txBody>
                  <a:tcPr marL="43889" marR="43889" marT="0" marB="0"/>
                </a:tc>
              </a:tr>
              <a:tr h="917848">
                <a:tc>
                  <a:txBody>
                    <a:bodyPr/>
                    <a:lstStyle/>
                    <a:p>
                      <a:pPr algn="ctr"/>
                      <a:r>
                        <a:rPr lang="zh-CN" sz="1000" kern="100">
                          <a:effectLst/>
                          <a:latin typeface="微软雅黑" panose="020B0503020204020204" pitchFamily="34" charset="-122"/>
                          <a:ea typeface="微软雅黑" panose="020B0503020204020204" pitchFamily="34" charset="-122"/>
                        </a:rPr>
                        <a:t>教师用户代表</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ctr"/>
                      <a:r>
                        <a:rPr lang="zh-CN" sz="1000" kern="100">
                          <a:effectLst/>
                          <a:latin typeface="微软雅黑" panose="020B0503020204020204" pitchFamily="34" charset="-122"/>
                          <a:ea typeface="微软雅黑" panose="020B0503020204020204" pitchFamily="34" charset="-122"/>
                        </a:rPr>
                        <a:t>杨枨</a:t>
                      </a:r>
                      <a:endParaRPr lang="zh-CN" sz="1000" kern="100">
                        <a:effectLst/>
                        <a:latin typeface="微软雅黑" panose="020B0503020204020204" pitchFamily="34" charset="-122"/>
                        <a:ea typeface="微软雅黑" panose="020B0503020204020204" pitchFamily="34" charset="-122"/>
                      </a:endParaRPr>
                    </a:p>
                    <a:p>
                      <a:pPr algn="ctr"/>
                      <a:r>
                        <a:rPr lang="zh-CN" sz="1000" kern="100">
                          <a:effectLst/>
                          <a:latin typeface="微软雅黑" panose="020B0503020204020204" pitchFamily="34" charset="-122"/>
                          <a:ea typeface="微软雅黑" panose="020B0503020204020204" pitchFamily="34" charset="-122"/>
                        </a:rPr>
                        <a:t>王硕萍</a:t>
                      </a:r>
                      <a:endParaRPr lang="zh-CN" sz="1000" kern="100">
                        <a:effectLst/>
                        <a:latin typeface="微软雅黑" panose="020B0503020204020204" pitchFamily="34" charset="-122"/>
                        <a:ea typeface="微软雅黑" panose="020B0503020204020204" pitchFamily="34" charset="-122"/>
                      </a:endParaRPr>
                    </a:p>
                    <a:p>
                      <a:pPr algn="ctr"/>
                      <a:r>
                        <a:rPr lang="zh-CN" sz="1000" kern="100">
                          <a:effectLst/>
                          <a:latin typeface="微软雅黑" panose="020B0503020204020204" pitchFamily="34" charset="-122"/>
                          <a:ea typeface="微软雅黑" panose="020B0503020204020204" pitchFamily="34" charset="-122"/>
                        </a:rPr>
                        <a:t>罗荣良</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教师用户代表</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浙大城市学院计算学院的教师。</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a:effectLst/>
                          <a:latin typeface="微软雅黑" panose="020B0503020204020204" pitchFamily="34" charset="-122"/>
                          <a:ea typeface="微软雅黑" panose="020B0503020204020204" pitchFamily="34" charset="-122"/>
                        </a:rPr>
                        <a:t>包括项目下达者在内的教师用户，可以对项目的教师用户功能提出建议，供后续开发时参考。</a:t>
                      </a:r>
                      <a:endParaRPr lang="zh-CN" sz="1000" kern="100">
                        <a:effectLst/>
                        <a:latin typeface="微软雅黑" panose="020B0503020204020204" pitchFamily="34" charset="-122"/>
                        <a:ea typeface="微软雅黑" panose="020B0503020204020204" pitchFamily="34" charset="-122"/>
                      </a:endParaRPr>
                    </a:p>
                  </a:txBody>
                  <a:tcPr marL="43889" marR="43889" marT="0" marB="0"/>
                </a:tc>
                <a:tc>
                  <a:txBody>
                    <a:bodyPr/>
                    <a:lstStyle/>
                    <a:p>
                      <a:pPr algn="just"/>
                      <a:r>
                        <a:rPr lang="zh-CN" sz="1000" kern="100" dirty="0">
                          <a:effectLst/>
                          <a:latin typeface="微软雅黑" panose="020B0503020204020204" pitchFamily="34" charset="-122"/>
                          <a:ea typeface="微软雅黑" panose="020B0503020204020204" pitchFamily="34" charset="-122"/>
                        </a:rPr>
                        <a:t>提供“荐课”课程推荐小程序项目中游客角色功能需求，并对项目组所做的界面原型提供相应的修改意见。</a:t>
                      </a:r>
                      <a:endParaRPr lang="zh-CN" sz="1000" kern="100" dirty="0">
                        <a:effectLst/>
                        <a:latin typeface="微软雅黑" panose="020B0503020204020204" pitchFamily="34" charset="-122"/>
                        <a:ea typeface="微软雅黑" panose="020B0503020204020204" pitchFamily="34" charset="-122"/>
                      </a:endParaRPr>
                    </a:p>
                  </a:txBody>
                  <a:tcPr marL="43889" marR="43889" marT="0" marB="0"/>
                </a:tc>
              </a:tr>
            </a:tbl>
          </a:graphicData>
        </a:graphic>
      </p:graphicFrame>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15</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87614" y="200258"/>
            <a:ext cx="256025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用户代表分类与用户画像</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1"/>
          <a:stretch>
            <a:fillRect/>
          </a:stretch>
        </p:blipFill>
        <p:spPr>
          <a:xfrm>
            <a:off x="792337" y="1171991"/>
            <a:ext cx="5274310" cy="2724150"/>
          </a:xfrm>
          <a:prstGeom prst="rect">
            <a:avLst/>
          </a:prstGeom>
        </p:spPr>
      </p:pic>
      <p:sp>
        <p:nvSpPr>
          <p:cNvPr id="8" name="文本框 7"/>
          <p:cNvSpPr txBox="1"/>
          <p:nvPr/>
        </p:nvSpPr>
        <p:spPr>
          <a:xfrm>
            <a:off x="767929" y="693572"/>
            <a:ext cx="164383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用户群分类</a:t>
            </a:r>
            <a:endParaRPr lang="zh-CN" altLang="en-US" b="1" dirty="0">
              <a:solidFill>
                <a:srgbClr val="005DA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987824" y="3064599"/>
            <a:ext cx="5990476" cy="1419048"/>
          </a:xfrm>
          <a:prstGeom prst="rect">
            <a:avLst/>
          </a:prstGeom>
        </p:spPr>
      </p:pic>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16</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87614" y="200258"/>
            <a:ext cx="252028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用户代表邀请与明确职责</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83568" y="771550"/>
            <a:ext cx="5436096" cy="3057804"/>
          </a:xfrm>
          <a:prstGeom prst="rect">
            <a:avLst/>
          </a:prstGeom>
        </p:spPr>
      </p:pic>
      <p:pic>
        <p:nvPicPr>
          <p:cNvPr id="6" name="图片 5"/>
          <p:cNvPicPr>
            <a:picLocks noChangeAspect="1"/>
          </p:cNvPicPr>
          <p:nvPr/>
        </p:nvPicPr>
        <p:blipFill>
          <a:blip r:embed="rId2"/>
          <a:stretch>
            <a:fillRect/>
          </a:stretch>
        </p:blipFill>
        <p:spPr>
          <a:xfrm>
            <a:off x="2195736" y="2606938"/>
            <a:ext cx="6485714" cy="1952381"/>
          </a:xfrm>
          <a:prstGeom prst="rect">
            <a:avLst/>
          </a:prstGeom>
        </p:spPr>
      </p:pic>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17</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87400" y="200025"/>
            <a:ext cx="267716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用户代表需求获取与确认</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67929" y="693572"/>
            <a:ext cx="2219895"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访谈与需求获取</a:t>
            </a:r>
            <a:endParaRPr lang="zh-CN" altLang="en-US" b="1" dirty="0">
              <a:solidFill>
                <a:srgbClr val="005DA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139952" y="2139702"/>
            <a:ext cx="4824536" cy="1511867"/>
          </a:xfrm>
          <a:prstGeom prst="rect">
            <a:avLst/>
          </a:prstGeom>
        </p:spPr>
      </p:pic>
      <p:pic>
        <p:nvPicPr>
          <p:cNvPr id="6" name="图片 5"/>
          <p:cNvPicPr>
            <a:picLocks noChangeAspect="1"/>
          </p:cNvPicPr>
          <p:nvPr/>
        </p:nvPicPr>
        <p:blipFill>
          <a:blip r:embed="rId2"/>
          <a:stretch>
            <a:fillRect/>
          </a:stretch>
        </p:blipFill>
        <p:spPr>
          <a:xfrm>
            <a:off x="971600" y="1213562"/>
            <a:ext cx="3096344" cy="3563088"/>
          </a:xfrm>
          <a:prstGeom prst="rect">
            <a:avLst/>
          </a:prstGeom>
        </p:spPr>
      </p:pic>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17</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1187624" y="2259586"/>
            <a:ext cx="4308127" cy="2423322"/>
          </a:xfrm>
          <a:prstGeom prst="rect">
            <a:avLst/>
          </a:prstGeom>
        </p:spPr>
      </p:pic>
      <p:sp>
        <p:nvSpPr>
          <p:cNvPr id="31" name="Title 1"/>
          <p:cNvSpPr txBox="1"/>
          <p:nvPr/>
        </p:nvSpPr>
        <p:spPr>
          <a:xfrm>
            <a:off x="787614" y="200258"/>
            <a:ext cx="155213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需求用例文档</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67929" y="693572"/>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学生</a:t>
            </a:r>
            <a:r>
              <a:rPr lang="en-US" altLang="zh-CN" b="1" dirty="0">
                <a:solidFill>
                  <a:srgbClr val="005DA2"/>
                </a:solidFill>
                <a:latin typeface="微软雅黑" panose="020B0503020204020204" pitchFamily="34" charset="-122"/>
                <a:ea typeface="微软雅黑" panose="020B0503020204020204" pitchFamily="34" charset="-122"/>
              </a:rPr>
              <a:t>/</a:t>
            </a:r>
            <a:r>
              <a:rPr lang="zh-CN" altLang="en-US" b="1" dirty="0">
                <a:solidFill>
                  <a:srgbClr val="005DA2"/>
                </a:solidFill>
                <a:latin typeface="微软雅黑" panose="020B0503020204020204" pitchFamily="34" charset="-122"/>
                <a:ea typeface="微软雅黑" panose="020B0503020204020204" pitchFamily="34" charset="-122"/>
              </a:rPr>
              <a:t>教师</a:t>
            </a:r>
            <a:r>
              <a:rPr lang="en-US" altLang="zh-CN" b="1" dirty="0">
                <a:solidFill>
                  <a:srgbClr val="005DA2"/>
                </a:solidFill>
                <a:latin typeface="微软雅黑" panose="020B0503020204020204" pitchFamily="34" charset="-122"/>
                <a:ea typeface="微软雅黑" panose="020B0503020204020204" pitchFamily="34" charset="-122"/>
              </a:rPr>
              <a:t>/</a:t>
            </a:r>
            <a:r>
              <a:rPr lang="zh-CN" altLang="en-US" b="1" dirty="0">
                <a:solidFill>
                  <a:srgbClr val="005DA2"/>
                </a:solidFill>
                <a:latin typeface="微软雅黑" panose="020B0503020204020204" pitchFamily="34" charset="-122"/>
                <a:ea typeface="微软雅黑" panose="020B0503020204020204" pitchFamily="34" charset="-122"/>
              </a:rPr>
              <a:t>管理员用例文档与用例图</a:t>
            </a:r>
            <a:endParaRPr lang="zh-CN" altLang="en-US" b="1" dirty="0">
              <a:solidFill>
                <a:srgbClr val="005DA2"/>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187624" y="2701242"/>
            <a:ext cx="7251577" cy="1520674"/>
          </a:xfrm>
          <a:prstGeom prst="rect">
            <a:avLst/>
          </a:prstGeom>
        </p:spPr>
      </p:pic>
      <p:sp>
        <p:nvSpPr>
          <p:cNvPr id="13" name="文本框 12"/>
          <p:cNvSpPr txBox="1"/>
          <p:nvPr/>
        </p:nvSpPr>
        <p:spPr>
          <a:xfrm>
            <a:off x="1043305" y="1053465"/>
            <a:ext cx="7193280" cy="1291590"/>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学生用例</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29</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(75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页</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，教师用例</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页</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，管理员用例</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页</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模板：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GB/T 8567-2006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计算机软件文档编制规范</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UML</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工具：</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StarUML 5.0.0</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7308099" y="1707788"/>
            <a:ext cx="666667" cy="790476"/>
          </a:xfrm>
          <a:prstGeom prst="rect">
            <a:avLst/>
          </a:prstGeom>
        </p:spPr>
      </p:pic>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19</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87614" y="200258"/>
            <a:ext cx="155213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需求用例文档</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67929" y="693572"/>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用例文档规范</a:t>
            </a:r>
            <a:endParaRPr lang="zh-CN" altLang="en-US" b="1" dirty="0">
              <a:solidFill>
                <a:srgbClr val="005DA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87977" y="1019905"/>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用例图：</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4" name="图片 13"/>
          <p:cNvPicPr/>
          <p:nvPr/>
        </p:nvPicPr>
        <p:blipFill>
          <a:blip r:embed="rId1"/>
          <a:stretch>
            <a:fillRect/>
          </a:stretch>
        </p:blipFill>
        <p:spPr>
          <a:xfrm>
            <a:off x="719572" y="1491630"/>
            <a:ext cx="3240360" cy="825713"/>
          </a:xfrm>
          <a:prstGeom prst="rect">
            <a:avLst/>
          </a:prstGeom>
        </p:spPr>
      </p:pic>
      <p:graphicFrame>
        <p:nvGraphicFramePr>
          <p:cNvPr id="2" name="表格 1"/>
          <p:cNvGraphicFramePr>
            <a:graphicFrameLocks noGrp="1"/>
          </p:cNvGraphicFramePr>
          <p:nvPr/>
        </p:nvGraphicFramePr>
        <p:xfrm>
          <a:off x="4120326" y="1042419"/>
          <a:ext cx="4968553" cy="3919070"/>
        </p:xfrm>
        <a:graphic>
          <a:graphicData uri="http://schemas.openxmlformats.org/drawingml/2006/table">
            <a:tbl>
              <a:tblPr firstRow="1" firstCol="1" bandRow="1">
                <a:tableStyleId>{5C22544A-7EE6-4342-B048-85BDC9FD1C3A}</a:tableStyleId>
              </a:tblPr>
              <a:tblGrid>
                <a:gridCol w="1289058"/>
                <a:gridCol w="3679495"/>
              </a:tblGrid>
              <a:tr h="130341">
                <a:tc>
                  <a:txBody>
                    <a:bodyPr/>
                    <a:lstStyle/>
                    <a:p>
                      <a:pPr algn="ctr">
                        <a:lnSpc>
                          <a:spcPct val="115000"/>
                        </a:lnSpc>
                      </a:pPr>
                      <a:r>
                        <a:rPr lang="zh-CN" sz="800" kern="100" dirty="0">
                          <a:effectLst/>
                          <a:latin typeface="微软雅黑" panose="020B0503020204020204" pitchFamily="34" charset="-122"/>
                          <a:ea typeface="微软雅黑" panose="020B0503020204020204" pitchFamily="34" charset="-122"/>
                        </a:rPr>
                        <a:t>用例标识号</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tabLst>
                          <a:tab pos="1131570" algn="l"/>
                        </a:tabLst>
                      </a:pPr>
                      <a:r>
                        <a:rPr lang="en-US" sz="800" kern="100" dirty="0">
                          <a:effectLst/>
                          <a:latin typeface="微软雅黑" panose="020B0503020204020204" pitchFamily="34" charset="-122"/>
                          <a:ea typeface="微软雅黑" panose="020B0503020204020204" pitchFamily="34" charset="-122"/>
                        </a:rPr>
                        <a:t>UC003</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130341">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用例名</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zh-CN" sz="800" kern="100" dirty="0">
                          <a:effectLst/>
                          <a:latin typeface="微软雅黑" panose="020B0503020204020204" pitchFamily="34" charset="-122"/>
                          <a:ea typeface="微软雅黑" panose="020B0503020204020204" pitchFamily="34" charset="-122"/>
                        </a:rPr>
                        <a:t>课程查看</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130341">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创建时间</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en-US" sz="800" kern="100" dirty="0">
                          <a:effectLst/>
                          <a:latin typeface="微软雅黑" panose="020B0503020204020204" pitchFamily="34" charset="-122"/>
                          <a:ea typeface="微软雅黑" panose="020B0503020204020204" pitchFamily="34" charset="-122"/>
                        </a:rPr>
                        <a:t>2022</a:t>
                      </a:r>
                      <a:r>
                        <a:rPr lang="zh-CN" sz="800" kern="100" dirty="0">
                          <a:effectLst/>
                          <a:latin typeface="微软雅黑" panose="020B0503020204020204" pitchFamily="34" charset="-122"/>
                          <a:ea typeface="微软雅黑" panose="020B0503020204020204" pitchFamily="34" charset="-122"/>
                        </a:rPr>
                        <a:t>年</a:t>
                      </a:r>
                      <a:r>
                        <a:rPr lang="en-US" sz="800" kern="100" dirty="0">
                          <a:effectLst/>
                          <a:latin typeface="微软雅黑" panose="020B0503020204020204" pitchFamily="34" charset="-122"/>
                          <a:ea typeface="微软雅黑" panose="020B0503020204020204" pitchFamily="34" charset="-122"/>
                        </a:rPr>
                        <a:t>04</a:t>
                      </a:r>
                      <a:r>
                        <a:rPr lang="zh-CN" sz="800" kern="100" dirty="0">
                          <a:effectLst/>
                          <a:latin typeface="微软雅黑" panose="020B0503020204020204" pitchFamily="34" charset="-122"/>
                          <a:ea typeface="微软雅黑" panose="020B0503020204020204" pitchFamily="34" charset="-122"/>
                        </a:rPr>
                        <a:t>月</a:t>
                      </a:r>
                      <a:r>
                        <a:rPr lang="en-US" sz="800" kern="100" dirty="0">
                          <a:effectLst/>
                          <a:latin typeface="微软雅黑" panose="020B0503020204020204" pitchFamily="34" charset="-122"/>
                          <a:ea typeface="微软雅黑" panose="020B0503020204020204" pitchFamily="34" charset="-122"/>
                        </a:rPr>
                        <a:t>30</a:t>
                      </a:r>
                      <a:r>
                        <a:rPr lang="zh-CN" sz="800" kern="100" dirty="0">
                          <a:effectLst/>
                          <a:latin typeface="微软雅黑" panose="020B0503020204020204" pitchFamily="34" charset="-122"/>
                          <a:ea typeface="微软雅黑" panose="020B0503020204020204" pitchFamily="34" charset="-122"/>
                        </a:rPr>
                        <a:t>日</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271637">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最后修改时间</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en-US" sz="800" kern="100" dirty="0">
                          <a:effectLst/>
                          <a:latin typeface="微软雅黑" panose="020B0503020204020204" pitchFamily="34" charset="-122"/>
                          <a:ea typeface="微软雅黑" panose="020B0503020204020204" pitchFamily="34" charset="-122"/>
                        </a:rPr>
                        <a:t>2022</a:t>
                      </a:r>
                      <a:r>
                        <a:rPr lang="zh-CN" sz="800" kern="100" dirty="0">
                          <a:effectLst/>
                          <a:latin typeface="微软雅黑" panose="020B0503020204020204" pitchFamily="34" charset="-122"/>
                          <a:ea typeface="微软雅黑" panose="020B0503020204020204" pitchFamily="34" charset="-122"/>
                        </a:rPr>
                        <a:t>年</a:t>
                      </a:r>
                      <a:r>
                        <a:rPr lang="en-US" sz="800" kern="100" dirty="0">
                          <a:effectLst/>
                          <a:latin typeface="微软雅黑" panose="020B0503020204020204" pitchFamily="34" charset="-122"/>
                          <a:ea typeface="微软雅黑" panose="020B0503020204020204" pitchFamily="34" charset="-122"/>
                        </a:rPr>
                        <a:t>04</a:t>
                      </a:r>
                      <a:r>
                        <a:rPr lang="zh-CN" sz="800" kern="100" dirty="0">
                          <a:effectLst/>
                          <a:latin typeface="微软雅黑" panose="020B0503020204020204" pitchFamily="34" charset="-122"/>
                          <a:ea typeface="微软雅黑" panose="020B0503020204020204" pitchFamily="34" charset="-122"/>
                        </a:rPr>
                        <a:t>月</a:t>
                      </a:r>
                      <a:r>
                        <a:rPr lang="en-US" sz="800" kern="100" dirty="0">
                          <a:effectLst/>
                          <a:latin typeface="微软雅黑" panose="020B0503020204020204" pitchFamily="34" charset="-122"/>
                          <a:ea typeface="微软雅黑" panose="020B0503020204020204" pitchFamily="34" charset="-122"/>
                        </a:rPr>
                        <a:t>30</a:t>
                      </a:r>
                      <a:r>
                        <a:rPr lang="zh-CN" sz="800" kern="100" dirty="0">
                          <a:effectLst/>
                          <a:latin typeface="微软雅黑" panose="020B0503020204020204" pitchFamily="34" charset="-122"/>
                          <a:ea typeface="微软雅黑" panose="020B0503020204020204" pitchFamily="34" charset="-122"/>
                        </a:rPr>
                        <a:t>日</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271637">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用例说明</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zh-CN" sz="800" kern="100" dirty="0">
                          <a:effectLst/>
                          <a:latin typeface="微软雅黑" panose="020B0503020204020204" pitchFamily="34" charset="-122"/>
                          <a:ea typeface="微软雅黑" panose="020B0503020204020204" pitchFamily="34" charset="-122"/>
                        </a:rPr>
                        <a:t>教师用户通过“课程”界面，进行课程相关信息的查看。</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271637">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前置条件</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en-US" sz="800" kern="100" dirty="0">
                          <a:effectLst/>
                          <a:latin typeface="微软雅黑" panose="020B0503020204020204" pitchFamily="34" charset="-122"/>
                          <a:ea typeface="微软雅黑" panose="020B0503020204020204" pitchFamily="34" charset="-122"/>
                        </a:rPr>
                        <a:t>PRE-1: </a:t>
                      </a:r>
                      <a:r>
                        <a:rPr lang="zh-CN" sz="800" kern="100" dirty="0">
                          <a:effectLst/>
                          <a:latin typeface="微软雅黑" panose="020B0503020204020204" pitchFamily="34" charset="-122"/>
                          <a:ea typeface="微软雅黑" panose="020B0503020204020204" pitchFamily="34" charset="-122"/>
                        </a:rPr>
                        <a:t>处于“课程”界面</a:t>
                      </a:r>
                      <a:endParaRPr lang="zh-CN" sz="800" kern="100" dirty="0">
                        <a:effectLst/>
                        <a:latin typeface="微软雅黑" panose="020B0503020204020204" pitchFamily="34" charset="-122"/>
                        <a:ea typeface="微软雅黑" panose="020B0503020204020204" pitchFamily="34" charset="-122"/>
                      </a:endParaRPr>
                    </a:p>
                    <a:p>
                      <a:pPr algn="l">
                        <a:lnSpc>
                          <a:spcPct val="115000"/>
                        </a:lnSpc>
                      </a:pPr>
                      <a:r>
                        <a:rPr lang="en-US" sz="800" kern="100" dirty="0">
                          <a:effectLst/>
                          <a:latin typeface="微软雅黑" panose="020B0503020204020204" pitchFamily="34" charset="-122"/>
                          <a:ea typeface="微软雅黑" panose="020B0503020204020204" pitchFamily="34" charset="-122"/>
                        </a:rPr>
                        <a:t>PRE-2: </a:t>
                      </a:r>
                      <a:r>
                        <a:rPr lang="zh-CN" sz="800" kern="100" dirty="0">
                          <a:effectLst/>
                          <a:latin typeface="微软雅黑" panose="020B0503020204020204" pitchFamily="34" charset="-122"/>
                          <a:ea typeface="微软雅黑" panose="020B0503020204020204" pitchFamily="34" charset="-122"/>
                        </a:rPr>
                        <a:t>手机处于联网状态</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412933">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基本事件流</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marL="0" lvl="0" indent="0" algn="l">
                        <a:lnSpc>
                          <a:spcPct val="115000"/>
                        </a:lnSpc>
                        <a:buFont typeface="+mj-lt"/>
                        <a:buNone/>
                      </a:pPr>
                      <a:r>
                        <a:rPr lang="en-US" altLang="zh-CN" sz="800" kern="100" dirty="0">
                          <a:effectLst/>
                          <a:latin typeface="微软雅黑" panose="020B0503020204020204" pitchFamily="34" charset="-122"/>
                          <a:ea typeface="微软雅黑" panose="020B0503020204020204" pitchFamily="34" charset="-122"/>
                        </a:rPr>
                        <a:t>1.</a:t>
                      </a:r>
                      <a:r>
                        <a:rPr lang="zh-CN" sz="800" kern="100" dirty="0">
                          <a:effectLst/>
                          <a:latin typeface="微软雅黑" panose="020B0503020204020204" pitchFamily="34" charset="-122"/>
                          <a:ea typeface="微软雅黑" panose="020B0503020204020204" pitchFamily="34" charset="-122"/>
                        </a:rPr>
                        <a:t>教师用户点击“荐课”微信小程序进入主界面</a:t>
                      </a:r>
                      <a:endParaRPr lang="en-US" altLang="zh-CN" sz="800" kern="100" dirty="0">
                        <a:effectLst/>
                        <a:latin typeface="微软雅黑" panose="020B0503020204020204" pitchFamily="34" charset="-122"/>
                        <a:ea typeface="微软雅黑" panose="020B0503020204020204" pitchFamily="34" charset="-122"/>
                      </a:endParaRPr>
                    </a:p>
                    <a:p>
                      <a:pPr marL="0" lvl="0" indent="0" algn="l">
                        <a:lnSpc>
                          <a:spcPct val="115000"/>
                        </a:lnSpc>
                        <a:buFont typeface="+mj-lt"/>
                        <a:buNone/>
                      </a:pPr>
                      <a:r>
                        <a:rPr lang="en-US" altLang="zh-CN" sz="800" kern="100" dirty="0">
                          <a:effectLst/>
                          <a:latin typeface="微软雅黑" panose="020B0503020204020204" pitchFamily="34" charset="-122"/>
                          <a:ea typeface="微软雅黑" panose="020B0503020204020204" pitchFamily="34" charset="-122"/>
                        </a:rPr>
                        <a:t>2.</a:t>
                      </a:r>
                      <a:r>
                        <a:rPr lang="zh-CN" sz="800" kern="100" dirty="0">
                          <a:effectLst/>
                          <a:latin typeface="微软雅黑" panose="020B0503020204020204" pitchFamily="34" charset="-122"/>
                          <a:ea typeface="微软雅黑" panose="020B0503020204020204" pitchFamily="34" charset="-122"/>
                        </a:rPr>
                        <a:t>进入“我的”界面</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130341">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其他事件流</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zh-CN" sz="800" kern="100">
                          <a:effectLst/>
                          <a:latin typeface="微软雅黑" panose="020B0503020204020204" pitchFamily="34" charset="-122"/>
                          <a:ea typeface="微软雅黑" panose="020B0503020204020204" pitchFamily="34" charset="-122"/>
                        </a:rPr>
                        <a:t>无</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555048">
                <a:tc>
                  <a:txBody>
                    <a:bodyPr/>
                    <a:lstStyle/>
                    <a:p>
                      <a:pPr algn="ctr">
                        <a:lnSpc>
                          <a:spcPct val="115000"/>
                        </a:lnSpc>
                      </a:pPr>
                      <a:r>
                        <a:rPr lang="zh-CN" sz="800" kern="100" dirty="0">
                          <a:effectLst/>
                          <a:latin typeface="微软雅黑" panose="020B0503020204020204" pitchFamily="34" charset="-122"/>
                          <a:ea typeface="微软雅黑" panose="020B0503020204020204" pitchFamily="34" charset="-122"/>
                        </a:rPr>
                        <a:t>后置条件</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en-US" sz="800" kern="100" dirty="0">
                          <a:effectLst/>
                          <a:latin typeface="微软雅黑" panose="020B0503020204020204" pitchFamily="34" charset="-122"/>
                          <a:ea typeface="微软雅黑" panose="020B0503020204020204" pitchFamily="34" charset="-122"/>
                        </a:rPr>
                        <a:t>POST-1: </a:t>
                      </a:r>
                      <a:r>
                        <a:rPr lang="zh-CN" sz="800" kern="100" dirty="0">
                          <a:effectLst/>
                          <a:latin typeface="微软雅黑" panose="020B0503020204020204" pitchFamily="34" charset="-122"/>
                          <a:ea typeface="微软雅黑" panose="020B0503020204020204" pitchFamily="34" charset="-122"/>
                        </a:rPr>
                        <a:t>服务器端接受前端发送的查看“课程查看”内容请求</a:t>
                      </a:r>
                      <a:endParaRPr lang="zh-CN" sz="800" kern="100" dirty="0">
                        <a:effectLst/>
                        <a:latin typeface="微软雅黑" panose="020B0503020204020204" pitchFamily="34" charset="-122"/>
                        <a:ea typeface="微软雅黑" panose="020B0503020204020204" pitchFamily="34" charset="-122"/>
                      </a:endParaRPr>
                    </a:p>
                    <a:p>
                      <a:pPr algn="l">
                        <a:lnSpc>
                          <a:spcPct val="115000"/>
                        </a:lnSpc>
                      </a:pPr>
                      <a:r>
                        <a:rPr lang="en-US" sz="800" kern="100" dirty="0">
                          <a:effectLst/>
                          <a:latin typeface="微软雅黑" panose="020B0503020204020204" pitchFamily="34" charset="-122"/>
                          <a:ea typeface="微软雅黑" panose="020B0503020204020204" pitchFamily="34" charset="-122"/>
                        </a:rPr>
                        <a:t>POST-2: </a:t>
                      </a:r>
                      <a:r>
                        <a:rPr lang="zh-CN" sz="800" kern="100" dirty="0">
                          <a:effectLst/>
                          <a:latin typeface="微软雅黑" panose="020B0503020204020204" pitchFamily="34" charset="-122"/>
                          <a:ea typeface="微软雅黑" panose="020B0503020204020204" pitchFamily="34" charset="-122"/>
                        </a:rPr>
                        <a:t>服务器返回“课程查看”的有关数据</a:t>
                      </a:r>
                      <a:endParaRPr lang="zh-CN" sz="800" kern="100" dirty="0">
                        <a:effectLst/>
                        <a:latin typeface="微软雅黑" panose="020B0503020204020204" pitchFamily="34" charset="-122"/>
                        <a:ea typeface="微软雅黑" panose="020B0503020204020204" pitchFamily="34" charset="-122"/>
                      </a:endParaRPr>
                    </a:p>
                    <a:p>
                      <a:pPr algn="l">
                        <a:lnSpc>
                          <a:spcPct val="115000"/>
                        </a:lnSpc>
                      </a:pPr>
                      <a:r>
                        <a:rPr lang="en-US" sz="800" kern="100" dirty="0">
                          <a:effectLst/>
                          <a:latin typeface="微软雅黑" panose="020B0503020204020204" pitchFamily="34" charset="-122"/>
                          <a:ea typeface="微软雅黑" panose="020B0503020204020204" pitchFamily="34" charset="-122"/>
                        </a:rPr>
                        <a:t>POST-3: </a:t>
                      </a:r>
                      <a:r>
                        <a:rPr lang="zh-CN" sz="800" kern="100" dirty="0">
                          <a:effectLst/>
                          <a:latin typeface="微软雅黑" panose="020B0503020204020204" pitchFamily="34" charset="-122"/>
                          <a:ea typeface="微软雅黑" panose="020B0503020204020204" pitchFamily="34" charset="-122"/>
                        </a:rPr>
                        <a:t>前端主界面展示出“课程查看”的有关信息</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130341">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异常事件流</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zh-CN" sz="800" kern="100">
                          <a:effectLst/>
                          <a:latin typeface="微软雅黑" panose="020B0503020204020204" pitchFamily="34" charset="-122"/>
                          <a:ea typeface="微软雅黑" panose="020B0503020204020204" pitchFamily="34" charset="-122"/>
                        </a:rPr>
                        <a:t>无</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130341">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优先级</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zh-CN" sz="800" kern="100" dirty="0">
                          <a:effectLst/>
                          <a:latin typeface="微软雅黑" panose="020B0503020204020204" pitchFamily="34" charset="-122"/>
                          <a:ea typeface="微软雅黑" panose="020B0503020204020204" pitchFamily="34" charset="-122"/>
                        </a:rPr>
                        <a:t>高</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130341">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使用频率</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zh-CN" sz="800" kern="100">
                          <a:effectLst/>
                          <a:latin typeface="微软雅黑" panose="020B0503020204020204" pitchFamily="34" charset="-122"/>
                          <a:ea typeface="微软雅黑" panose="020B0503020204020204" pitchFamily="34" charset="-122"/>
                        </a:rPr>
                        <a:t>中</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130341">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业务规则</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zh-CN" sz="800" kern="100">
                          <a:effectLst/>
                          <a:latin typeface="微软雅黑" panose="020B0503020204020204" pitchFamily="34" charset="-122"/>
                          <a:ea typeface="微软雅黑" panose="020B0503020204020204" pitchFamily="34" charset="-122"/>
                        </a:rPr>
                        <a:t>无</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215879">
                <a:tc>
                  <a:txBody>
                    <a:bodyPr/>
                    <a:lstStyle/>
                    <a:p>
                      <a:pPr algn="ctr">
                        <a:lnSpc>
                          <a:spcPct val="115000"/>
                        </a:lnSpc>
                      </a:pPr>
                      <a:r>
                        <a:rPr lang="zh-CN" sz="800" kern="100">
                          <a:effectLst/>
                          <a:latin typeface="微软雅黑" panose="020B0503020204020204" pitchFamily="34" charset="-122"/>
                          <a:ea typeface="微软雅黑" panose="020B0503020204020204" pitchFamily="34" charset="-122"/>
                        </a:rPr>
                        <a:t>输入</a:t>
                      </a:r>
                      <a:endParaRPr lang="zh-CN" sz="8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zh-CN" sz="800" kern="100" dirty="0">
                          <a:effectLst/>
                          <a:latin typeface="微软雅黑" panose="020B0503020204020204" pitchFamily="34" charset="-122"/>
                          <a:ea typeface="微软雅黑" panose="020B0503020204020204" pitchFamily="34" charset="-122"/>
                        </a:rPr>
                        <a:t>“课程”界面的“课程查看”模块</a:t>
                      </a:r>
                      <a:endParaRPr lang="zh-CN" sz="8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130341">
                <a:tc>
                  <a:txBody>
                    <a:bodyPr/>
                    <a:lstStyle/>
                    <a:p>
                      <a:pPr algn="ctr">
                        <a:lnSpc>
                          <a:spcPct val="115000"/>
                        </a:lnSpc>
                      </a:pPr>
                      <a:r>
                        <a:rPr lang="zh-CN" sz="1000" kern="100">
                          <a:effectLst/>
                          <a:latin typeface="微软雅黑" panose="020B0503020204020204" pitchFamily="34" charset="-122"/>
                          <a:ea typeface="微软雅黑" panose="020B0503020204020204" pitchFamily="34" charset="-122"/>
                        </a:rPr>
                        <a:t>输出</a:t>
                      </a:r>
                      <a:endParaRPr lang="zh-CN" sz="10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algn="l">
                        <a:lnSpc>
                          <a:spcPct val="115000"/>
                        </a:lnSpc>
                      </a:pPr>
                      <a:r>
                        <a:rPr lang="zh-CN" sz="1000" kern="100" dirty="0">
                          <a:effectLst/>
                          <a:latin typeface="微软雅黑" panose="020B0503020204020204" pitchFamily="34" charset="-122"/>
                          <a:ea typeface="微软雅黑" panose="020B0503020204020204" pitchFamily="34" charset="-122"/>
                        </a:rPr>
                        <a:t>“课程查看”的信息</a:t>
                      </a:r>
                      <a:endParaRPr lang="zh-CN" sz="10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554229">
                <a:tc>
                  <a:txBody>
                    <a:bodyPr/>
                    <a:lstStyle/>
                    <a:p>
                      <a:pPr algn="ctr">
                        <a:lnSpc>
                          <a:spcPct val="115000"/>
                        </a:lnSpc>
                      </a:pPr>
                      <a:r>
                        <a:rPr lang="zh-CN" sz="1000" kern="100">
                          <a:effectLst/>
                          <a:latin typeface="微软雅黑" panose="020B0503020204020204" pitchFamily="34" charset="-122"/>
                          <a:ea typeface="微软雅黑" panose="020B0503020204020204" pitchFamily="34" charset="-122"/>
                        </a:rPr>
                        <a:t>其他信息</a:t>
                      </a:r>
                      <a:endParaRPr lang="zh-CN" sz="1000" kern="10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marL="0" lvl="0" indent="0" algn="l">
                        <a:lnSpc>
                          <a:spcPct val="115000"/>
                        </a:lnSpc>
                        <a:buFont typeface="+mj-lt"/>
                        <a:buNone/>
                      </a:pPr>
                      <a:r>
                        <a:rPr lang="en-US" altLang="zh-CN" sz="1000" kern="100" dirty="0">
                          <a:effectLst/>
                          <a:latin typeface="微软雅黑" panose="020B0503020204020204" pitchFamily="34" charset="-122"/>
                          <a:ea typeface="微软雅黑" panose="020B0503020204020204" pitchFamily="34" charset="-122"/>
                        </a:rPr>
                        <a:t>1.</a:t>
                      </a:r>
                      <a:r>
                        <a:rPr lang="zh-CN" sz="1000" kern="100" dirty="0">
                          <a:effectLst/>
                          <a:latin typeface="微软雅黑" panose="020B0503020204020204" pitchFamily="34" charset="-122"/>
                          <a:ea typeface="微软雅黑" panose="020B0503020204020204" pitchFamily="34" charset="-122"/>
                        </a:rPr>
                        <a:t>如果页面正在维护，无法正常返回信息时应有相关备用“维护”页面</a:t>
                      </a:r>
                      <a:endParaRPr lang="en-US" altLang="zh-CN" sz="1000" kern="100" dirty="0">
                        <a:effectLst/>
                        <a:latin typeface="微软雅黑" panose="020B0503020204020204" pitchFamily="34" charset="-122"/>
                        <a:ea typeface="微软雅黑" panose="020B0503020204020204" pitchFamily="34" charset="-122"/>
                      </a:endParaRPr>
                    </a:p>
                    <a:p>
                      <a:pPr marL="0" lvl="0" indent="0" algn="l">
                        <a:lnSpc>
                          <a:spcPct val="115000"/>
                        </a:lnSpc>
                        <a:buFont typeface="+mj-lt"/>
                        <a:buNone/>
                      </a:pPr>
                      <a:r>
                        <a:rPr lang="en-US" altLang="zh-CN" sz="1000" kern="100" dirty="0">
                          <a:effectLst/>
                          <a:latin typeface="微软雅黑" panose="020B0503020204020204" pitchFamily="34" charset="-122"/>
                          <a:ea typeface="微软雅黑" panose="020B0503020204020204" pitchFamily="34" charset="-122"/>
                        </a:rPr>
                        <a:t>2.</a:t>
                      </a:r>
                      <a:r>
                        <a:rPr lang="zh-CN" sz="1000" kern="100" dirty="0">
                          <a:effectLst/>
                          <a:latin typeface="微软雅黑" panose="020B0503020204020204" pitchFamily="34" charset="-122"/>
                          <a:ea typeface="微软雅黑" panose="020B0503020204020204" pitchFamily="34" charset="-122"/>
                        </a:rPr>
                        <a:t>如果检测到手机网络断开，给予相关弹窗提示。</a:t>
                      </a:r>
                      <a:endParaRPr lang="zh-CN" sz="10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r h="130341">
                <a:tc>
                  <a:txBody>
                    <a:bodyPr/>
                    <a:lstStyle/>
                    <a:p>
                      <a:pPr algn="ctr">
                        <a:lnSpc>
                          <a:spcPct val="115000"/>
                        </a:lnSpc>
                      </a:pPr>
                      <a:r>
                        <a:rPr lang="zh-CN" sz="1000" kern="100" dirty="0">
                          <a:effectLst/>
                          <a:latin typeface="微软雅黑" panose="020B0503020204020204" pitchFamily="34" charset="-122"/>
                          <a:ea typeface="微软雅黑" panose="020B0503020204020204" pitchFamily="34" charset="-122"/>
                        </a:rPr>
                        <a:t>页面原型</a:t>
                      </a:r>
                      <a:endParaRPr lang="zh-CN" sz="10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nchor="ctr"/>
                </a:tc>
                <a:tc>
                  <a:txBody>
                    <a:bodyPr/>
                    <a:lstStyle/>
                    <a:p>
                      <a:pPr marL="228600" indent="266700" algn="l">
                        <a:lnSpc>
                          <a:spcPct val="115000"/>
                        </a:lnSpc>
                      </a:pPr>
                      <a:endParaRPr lang="en-US" sz="10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6575" marR="46575" marT="0" marB="0"/>
                </a:tc>
              </a:tr>
            </a:tbl>
          </a:graphicData>
        </a:graphic>
      </p:graphicFrame>
      <p:sp>
        <p:nvSpPr>
          <p:cNvPr id="15" name="文本框 14"/>
          <p:cNvSpPr txBox="1"/>
          <p:nvPr/>
        </p:nvSpPr>
        <p:spPr>
          <a:xfrm>
            <a:off x="4097754" y="587995"/>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用例描述：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6" name="图片 15"/>
          <p:cNvPicPr/>
          <p:nvPr/>
        </p:nvPicPr>
        <p:blipFill>
          <a:blip r:embed="rId2"/>
          <a:stretch>
            <a:fillRect/>
          </a:stretch>
        </p:blipFill>
        <p:spPr>
          <a:xfrm>
            <a:off x="2216524" y="2487094"/>
            <a:ext cx="1352133" cy="2448136"/>
          </a:xfrm>
          <a:prstGeom prst="rect">
            <a:avLst/>
          </a:prstGeom>
        </p:spPr>
      </p:pic>
      <p:sp>
        <p:nvSpPr>
          <p:cNvPr id="17" name="文本框 16"/>
          <p:cNvSpPr txBox="1"/>
          <p:nvPr/>
        </p:nvSpPr>
        <p:spPr>
          <a:xfrm>
            <a:off x="976010" y="3363838"/>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2114" y="2519461"/>
            <a:ext cx="1617988" cy="2415769"/>
          </a:xfrm>
          <a:prstGeom prst="rect">
            <a:avLst/>
          </a:prstGeom>
        </p:spPr>
      </p:pic>
      <p:sp>
        <p:nvSpPr>
          <p:cNvPr id="13" name="文本框 12"/>
          <p:cNvSpPr txBox="1"/>
          <p:nvPr/>
        </p:nvSpPr>
        <p:spPr>
          <a:xfrm>
            <a:off x="971600" y="3363838"/>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对话框图：</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20</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1" y="1930936"/>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01</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465239" y="2395170"/>
            <a:ext cx="2236510" cy="707886"/>
          </a:xfrm>
          <a:prstGeom prst="rect">
            <a:avLst/>
          </a:prstGeom>
          <a:noFill/>
        </p:spPr>
        <p:txBody>
          <a:bodyPr wrap="none" rtlCol="0">
            <a:spAutoFit/>
          </a:bodyPr>
          <a:lstStyle/>
          <a:p>
            <a:pPr algn="dist"/>
            <a:r>
              <a:rPr lang="zh-CN" altLang="en-US" sz="4000" b="1" dirty="0">
                <a:solidFill>
                  <a:schemeClr val="tx2"/>
                </a:solidFill>
                <a:latin typeface="微软雅黑" panose="020B0503020204020204" pitchFamily="34" charset="-122"/>
                <a:ea typeface="微软雅黑" panose="020B0503020204020204" pitchFamily="34" charset="-122"/>
              </a:rPr>
              <a:t>项目文档</a:t>
            </a:r>
            <a:endParaRPr lang="en-US" altLang="zh-CN" sz="4000" b="1" dirty="0">
              <a:solidFill>
                <a:schemeClr val="tx2"/>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6" name="组合 35"/>
          <p:cNvGrpSpPr/>
          <p:nvPr/>
        </p:nvGrpSpPr>
        <p:grpSpPr>
          <a:xfrm>
            <a:off x="5049296"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9" name="组合 38"/>
          <p:cNvGrpSpPr/>
          <p:nvPr/>
        </p:nvGrpSpPr>
        <p:grpSpPr>
          <a:xfrm>
            <a:off x="3105080"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3" name="组合 42"/>
          <p:cNvGrpSpPr/>
          <p:nvPr/>
        </p:nvGrpSpPr>
        <p:grpSpPr>
          <a:xfrm>
            <a:off x="3753152"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11505" y="205105"/>
            <a:ext cx="195072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非功能性需求</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83568" y="555397"/>
            <a:ext cx="6048672" cy="460375"/>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通过需求访谈确定的初步非功能性需求与部分功能性需求的记录：</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692473" y="3579980"/>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508357" y="3795861"/>
            <a:ext cx="2232247"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需求管理工具：</a:t>
            </a: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PingCode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356100" y="1759585"/>
            <a:ext cx="4265295" cy="1950085"/>
          </a:xfrm>
          <a:prstGeom prst="rect">
            <a:avLst/>
          </a:prstGeom>
        </p:spPr>
      </p:pic>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972185" y="1924050"/>
            <a:ext cx="2908300" cy="1398905"/>
          </a:xfrm>
          <a:prstGeom prst="rect">
            <a:avLst/>
          </a:prstGeom>
        </p:spPr>
      </p:pic>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11560" y="205008"/>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需求的优先级与可行性</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83260" y="699770"/>
            <a:ext cx="3262630" cy="460375"/>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需求优先级打分表</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如下：</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787613" y="1227006"/>
            <a:ext cx="6304933" cy="1560768"/>
          </a:xfrm>
          <a:prstGeom prst="rect">
            <a:avLst/>
          </a:prstGeom>
        </p:spPr>
      </p:pic>
      <p:pic>
        <p:nvPicPr>
          <p:cNvPr id="4" name="图片 3"/>
          <p:cNvPicPr>
            <a:picLocks noChangeAspect="1"/>
          </p:cNvPicPr>
          <p:nvPr/>
        </p:nvPicPr>
        <p:blipFill>
          <a:blip r:embed="rId2"/>
          <a:stretch>
            <a:fillRect/>
          </a:stretch>
        </p:blipFill>
        <p:spPr>
          <a:xfrm>
            <a:off x="787613" y="2806700"/>
            <a:ext cx="5895238" cy="1542857"/>
          </a:xfrm>
          <a:prstGeom prst="rect">
            <a:avLst/>
          </a:prstGeom>
        </p:spPr>
      </p:pic>
      <p:pic>
        <p:nvPicPr>
          <p:cNvPr id="8" name="图片 7"/>
          <p:cNvPicPr>
            <a:picLocks noChangeAspect="1"/>
          </p:cNvPicPr>
          <p:nvPr/>
        </p:nvPicPr>
        <p:blipFill>
          <a:blip r:embed="rId3"/>
          <a:stretch>
            <a:fillRect/>
          </a:stretch>
        </p:blipFill>
        <p:spPr>
          <a:xfrm>
            <a:off x="3304778" y="2819772"/>
            <a:ext cx="4572000" cy="2102106"/>
          </a:xfrm>
          <a:prstGeom prst="rect">
            <a:avLst/>
          </a:prstGeom>
        </p:spPr>
      </p:pic>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22</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11560" y="205008"/>
            <a:ext cx="23042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a:solidFill>
                  <a:schemeClr val="tx2"/>
                </a:solidFill>
                <a:latin typeface="微软雅黑" panose="020B0503020204020204" pitchFamily="34" charset="-122"/>
                <a:ea typeface="微软雅黑" panose="020B0503020204020204" pitchFamily="34" charset="-122"/>
              </a:rPr>
              <a:t>SRS </a:t>
            </a:r>
            <a:r>
              <a:rPr lang="zh-CN" altLang="en-US" sz="1800" b="1" dirty="0">
                <a:solidFill>
                  <a:schemeClr val="tx2"/>
                </a:solidFill>
                <a:latin typeface="微软雅黑" panose="020B0503020204020204" pitchFamily="34" charset="-122"/>
                <a:ea typeface="微软雅黑" panose="020B0503020204020204" pitchFamily="34" charset="-122"/>
              </a:rPr>
              <a:t>总优先级排序</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00348" y="771550"/>
            <a:ext cx="7920880" cy="422295"/>
          </a:xfrm>
          <a:prstGeom prst="rect">
            <a:avLst/>
          </a:prstGeom>
          <a:noFill/>
        </p:spPr>
        <p:txBody>
          <a:bodyPr wrap="square">
            <a:spAutoFit/>
          </a:bodyPr>
          <a:lstStyle/>
          <a:p>
            <a:pPr>
              <a:lnSpc>
                <a:spcPct val="150000"/>
              </a:lnSpc>
            </a:pPr>
            <a:r>
              <a:rPr lang="zh-CN" altLang="en-US" sz="1600" dirty="0">
                <a:solidFill>
                  <a:schemeClr val="accent3">
                    <a:lumMod val="75000"/>
                  </a:schemeClr>
                </a:solidFill>
                <a:latin typeface="微软雅黑" panose="020B0503020204020204" pitchFamily="34" charset="-122"/>
                <a:ea typeface="微软雅黑" panose="020B0503020204020204" pitchFamily="34" charset="-122"/>
              </a:rPr>
              <a:t>需求优先级通过与用户代表进行沟通并打分得到确认，打分方法为</a:t>
            </a:r>
            <a:r>
              <a:rPr lang="en-US" altLang="zh-CN" sz="1600" b="1" dirty="0">
                <a:solidFill>
                  <a:schemeClr val="accent3">
                    <a:lumMod val="75000"/>
                  </a:schemeClr>
                </a:solidFill>
                <a:latin typeface="微软雅黑" panose="020B0503020204020204" pitchFamily="34" charset="-122"/>
                <a:ea typeface="微软雅黑" panose="020B0503020204020204" pitchFamily="34" charset="-122"/>
              </a:rPr>
              <a:t>QFD</a:t>
            </a: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打分法。</a:t>
            </a:r>
            <a:endParaRPr lang="zh-CN" altLang="en-US" sz="1600" dirty="0">
              <a:solidFill>
                <a:schemeClr val="accent3">
                  <a:lumMod val="75000"/>
                </a:schemeClr>
              </a:solidFill>
            </a:endParaRPr>
          </a:p>
        </p:txBody>
      </p:sp>
      <p:pic>
        <p:nvPicPr>
          <p:cNvPr id="3" name="图片 2"/>
          <p:cNvPicPr>
            <a:picLocks noChangeAspect="1"/>
          </p:cNvPicPr>
          <p:nvPr/>
        </p:nvPicPr>
        <p:blipFill>
          <a:blip r:embed="rId1"/>
          <a:stretch>
            <a:fillRect/>
          </a:stretch>
        </p:blipFill>
        <p:spPr>
          <a:xfrm>
            <a:off x="621535" y="1563638"/>
            <a:ext cx="4588562" cy="3070960"/>
          </a:xfrm>
          <a:prstGeom prst="rect">
            <a:avLst/>
          </a:prstGeom>
        </p:spPr>
      </p:pic>
      <p:pic>
        <p:nvPicPr>
          <p:cNvPr id="5" name="图片 4"/>
          <p:cNvPicPr>
            <a:picLocks noChangeAspect="1"/>
          </p:cNvPicPr>
          <p:nvPr/>
        </p:nvPicPr>
        <p:blipFill>
          <a:blip r:embed="rId2"/>
          <a:stretch>
            <a:fillRect/>
          </a:stretch>
        </p:blipFill>
        <p:spPr>
          <a:xfrm>
            <a:off x="5508104" y="1563638"/>
            <a:ext cx="3154731" cy="1881961"/>
          </a:xfrm>
          <a:prstGeom prst="rect">
            <a:avLst/>
          </a:prstGeom>
        </p:spPr>
      </p:pic>
      <p:sp>
        <p:nvSpPr>
          <p:cNvPr id="15" name="文本框 14"/>
          <p:cNvSpPr txBox="1"/>
          <p:nvPr/>
        </p:nvSpPr>
        <p:spPr>
          <a:xfrm>
            <a:off x="5508104" y="3755114"/>
            <a:ext cx="3085132" cy="616836"/>
          </a:xfrm>
          <a:prstGeom prst="rect">
            <a:avLst/>
          </a:prstGeom>
          <a:noFill/>
        </p:spPr>
        <p:txBody>
          <a:bodyPr wrap="square">
            <a:spAutoFit/>
          </a:bodyPr>
          <a:lstStyle/>
          <a:p>
            <a:pPr>
              <a:lnSpc>
                <a:spcPct val="150000"/>
              </a:lnSpc>
            </a:pPr>
            <a:r>
              <a:rPr lang="zh-CN" altLang="en-US" sz="1200" dirty="0">
                <a:solidFill>
                  <a:schemeClr val="accent3">
                    <a:lumMod val="75000"/>
                  </a:schemeClr>
                </a:solidFill>
                <a:latin typeface="微软雅黑" panose="020B0503020204020204" pitchFamily="34" charset="-122"/>
                <a:ea typeface="微软雅黑" panose="020B0503020204020204" pitchFamily="34" charset="-122"/>
              </a:rPr>
              <a:t>依据课程要求，学生、教师、管理员的需求优先级权重以</a:t>
            </a:r>
            <a:r>
              <a:rPr lang="en-US" altLang="zh-CN" sz="1200" dirty="0">
                <a:solidFill>
                  <a:schemeClr val="accent3">
                    <a:lumMod val="75000"/>
                  </a:schemeClr>
                </a:solidFill>
                <a:latin typeface="微软雅黑" panose="020B0503020204020204" pitchFamily="34" charset="-122"/>
                <a:ea typeface="微软雅黑" panose="020B0503020204020204" pitchFamily="34" charset="-122"/>
              </a:rPr>
              <a:t>1:1:1</a:t>
            </a:r>
            <a:r>
              <a:rPr lang="zh-CN" altLang="en-US" sz="1200" dirty="0">
                <a:solidFill>
                  <a:schemeClr val="accent3">
                    <a:lumMod val="75000"/>
                  </a:schemeClr>
                </a:solidFill>
                <a:latin typeface="微软雅黑" panose="020B0503020204020204" pitchFamily="34" charset="-122"/>
                <a:ea typeface="微软雅黑" panose="020B0503020204020204" pitchFamily="34" charset="-122"/>
              </a:rPr>
              <a:t>计算。</a:t>
            </a:r>
            <a:endParaRPr lang="zh-CN" altLang="en-US" sz="1200" dirty="0"/>
          </a:p>
        </p:txBody>
      </p:sp>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22</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11505" y="205105"/>
            <a:ext cx="20307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sz="1800" b="1" dirty="0">
                <a:solidFill>
                  <a:schemeClr val="tx2"/>
                </a:solidFill>
                <a:latin typeface="微软雅黑" panose="020B0503020204020204" pitchFamily="34" charset="-122"/>
                <a:ea typeface="微软雅黑" panose="020B0503020204020204" pitchFamily="34" charset="-122"/>
              </a:rPr>
              <a:t>需求可行性分析</a:t>
            </a:r>
            <a:endParaRPr lang="zh-CN" sz="1800" b="1"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0068" y="699795"/>
            <a:ext cx="7920880" cy="460375"/>
          </a:xfrm>
          <a:prstGeom prst="rect">
            <a:avLst/>
          </a:prstGeom>
          <a:noFill/>
        </p:spPr>
        <p:txBody>
          <a:bodyPr wrap="square">
            <a:spAutoFit/>
          </a:bodyPr>
          <a:lstStyle/>
          <a:p>
            <a:pPr>
              <a:lnSpc>
                <a:spcPct val="150000"/>
              </a:lnSpc>
            </a:pPr>
            <a:r>
              <a:rPr lang="zh-CN" altLang="en-US" sz="1600" dirty="0">
                <a:solidFill>
                  <a:schemeClr val="accent3">
                    <a:lumMod val="75000"/>
                  </a:schemeClr>
                </a:solidFill>
                <a:latin typeface="微软雅黑" panose="020B0503020204020204" pitchFamily="34" charset="-122"/>
                <a:ea typeface="微软雅黑" panose="020B0503020204020204" pitchFamily="34" charset="-122"/>
              </a:rPr>
              <a:t>通过</a:t>
            </a:r>
            <a:r>
              <a:rPr lang="en-US" altLang="zh-CN" sz="1600" dirty="0">
                <a:solidFill>
                  <a:schemeClr val="accent3">
                    <a:lumMod val="75000"/>
                  </a:schemeClr>
                </a:solidFill>
                <a:latin typeface="微软雅黑" panose="020B0503020204020204" pitchFamily="34" charset="-122"/>
                <a:ea typeface="微软雅黑" panose="020B0503020204020204" pitchFamily="34" charset="-122"/>
              </a:rPr>
              <a:t>JAD</a:t>
            </a:r>
            <a:r>
              <a:rPr lang="zh-CN" altLang="en-US" sz="1600" dirty="0">
                <a:solidFill>
                  <a:schemeClr val="accent3">
                    <a:lumMod val="75000"/>
                  </a:schemeClr>
                </a:solidFill>
                <a:latin typeface="微软雅黑" panose="020B0503020204020204" pitchFamily="34" charset="-122"/>
                <a:ea typeface="微软雅黑" panose="020B0503020204020204" pitchFamily="34" charset="-122"/>
              </a:rPr>
              <a:t>会议与开发者代表、目标用户进行沟通，确定需求可行性，解决需求冲突。</a:t>
            </a:r>
            <a:endParaRPr lang="zh-CN" altLang="en-US" sz="16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23</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475740" y="1347470"/>
            <a:ext cx="6781800" cy="2905125"/>
          </a:xfrm>
          <a:prstGeom prst="rect">
            <a:avLst/>
          </a:prstGeom>
        </p:spPr>
      </p:pic>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113511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a:solidFill>
                  <a:schemeClr val="tx2"/>
                </a:solidFill>
                <a:latin typeface="微软雅黑" panose="020B0503020204020204" pitchFamily="34" charset="-122"/>
                <a:ea typeface="微软雅黑" panose="020B0503020204020204" pitchFamily="34" charset="-122"/>
              </a:rPr>
              <a:t>JAD</a:t>
            </a:r>
            <a:r>
              <a:rPr lang="zh-CN" altLang="en-US" sz="1800" b="1" dirty="0">
                <a:solidFill>
                  <a:schemeClr val="tx2"/>
                </a:solidFill>
                <a:latin typeface="微软雅黑" panose="020B0503020204020204" pitchFamily="34" charset="-122"/>
                <a:ea typeface="微软雅黑" panose="020B0503020204020204" pitchFamily="34" charset="-122"/>
              </a:rPr>
              <a:t>会议</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83568" y="699542"/>
            <a:ext cx="7776864" cy="460375"/>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项目小组于项目计划阶段与需求获取阶段分别进行过一次</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会议。</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020310" y="1232535"/>
            <a:ext cx="2933065" cy="3044190"/>
          </a:xfrm>
          <a:prstGeom prst="rect">
            <a:avLst/>
          </a:prstGeom>
        </p:spPr>
      </p:pic>
      <p:sp>
        <p:nvSpPr>
          <p:cNvPr id="11" name="文本框 10"/>
          <p:cNvSpPr txBox="1"/>
          <p:nvPr/>
        </p:nvSpPr>
        <p:spPr>
          <a:xfrm>
            <a:off x="676917" y="1347614"/>
            <a:ext cx="4149317" cy="2619628"/>
          </a:xfrm>
          <a:prstGeom prst="rect">
            <a:avLst/>
          </a:prstGeom>
          <a:noFill/>
        </p:spPr>
        <p:txBody>
          <a:bodyPr wrap="square">
            <a:spAutoFit/>
          </a:bodyPr>
          <a:lstStyle/>
          <a:p>
            <a:pPr marL="45720">
              <a:spcBef>
                <a:spcPts val="600"/>
              </a:spcBef>
              <a:spcAft>
                <a:spcPts val="200"/>
              </a:spcAft>
            </a:pPr>
            <a:r>
              <a:rPr lang="zh-CN" altLang="zh-CN" sz="1600" b="1" spc="2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charset="0"/>
              </a:rPr>
              <a:t>会议目的</a:t>
            </a:r>
            <a:endParaRPr lang="zh-CN" altLang="zh-CN" sz="1600" spc="2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charset="0"/>
            </a:endParaRPr>
          </a:p>
          <a:p>
            <a:pPr marL="46990">
              <a:lnSpc>
                <a:spcPct val="150000"/>
              </a:lnSpc>
              <a:spcBef>
                <a:spcPts val="600"/>
              </a:spcBef>
              <a:spcAft>
                <a:spcPts val="200"/>
              </a:spcAft>
            </a:pPr>
            <a:r>
              <a:rPr lang="zh-CN" altLang="zh-CN" sz="1600" spc="2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charset="0"/>
              </a:rPr>
              <a:t>项目小组已经完成了项目计划书、可行性分析报告以及需求愿景文档的初步制作与评审，根据里程碑的要求和项目具体内容推进进度的指标，项目小组在开始获取初步需求时同时应该召开应用程序开发联系会议来澄清需求，消除冲突，确保后续推进平滑。</a:t>
            </a:r>
            <a:endParaRPr lang="zh-CN" altLang="zh-CN" sz="1600" spc="2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1115695" y="4371975"/>
            <a:ext cx="6762750" cy="419100"/>
          </a:xfrm>
          <a:prstGeom prst="rect">
            <a:avLst/>
          </a:prstGeom>
        </p:spPr>
      </p:pic>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24</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306"/>
            <a:ext cx="113511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sz="1800" b="1" dirty="0">
                <a:solidFill>
                  <a:schemeClr val="tx2"/>
                </a:solidFill>
                <a:latin typeface="微软雅黑" panose="020B0503020204020204" pitchFamily="34" charset="-122"/>
                <a:ea typeface="微软雅黑" panose="020B0503020204020204" pitchFamily="34" charset="-122"/>
              </a:rPr>
              <a:t>需求定义</a:t>
            </a:r>
            <a:endParaRPr lang="zh-CN" sz="18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83568" y="699542"/>
            <a:ext cx="7776864" cy="829945"/>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对于部分用户提出的、前期计划阶段未明确的需求，通过</a:t>
            </a: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访谈纪要</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的形式进行需求定义方面的确认。</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25</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99795" y="1966595"/>
            <a:ext cx="3384550" cy="2682240"/>
          </a:xfrm>
          <a:prstGeom prst="rect">
            <a:avLst/>
          </a:prstGeom>
        </p:spPr>
      </p:pic>
      <p:pic>
        <p:nvPicPr>
          <p:cNvPr id="6" name="图片 5"/>
          <p:cNvPicPr>
            <a:picLocks noChangeAspect="1"/>
          </p:cNvPicPr>
          <p:nvPr/>
        </p:nvPicPr>
        <p:blipFill>
          <a:blip r:embed="rId2"/>
          <a:stretch>
            <a:fillRect/>
          </a:stretch>
        </p:blipFill>
        <p:spPr>
          <a:xfrm>
            <a:off x="4788535" y="1995805"/>
            <a:ext cx="3910330" cy="1480185"/>
          </a:xfrm>
          <a:prstGeom prst="rect">
            <a:avLst/>
          </a:prstGeom>
        </p:spPr>
      </p:pic>
      <p:sp>
        <p:nvSpPr>
          <p:cNvPr id="15" name="文本框 14"/>
          <p:cNvSpPr txBox="1"/>
          <p:nvPr/>
        </p:nvSpPr>
        <p:spPr>
          <a:xfrm>
            <a:off x="899795" y="1564005"/>
            <a:ext cx="1656080" cy="368300"/>
          </a:xfrm>
          <a:prstGeom prst="rect">
            <a:avLst/>
          </a:prstGeom>
          <a:noFill/>
        </p:spPr>
        <p:txBody>
          <a:bodyPr wrap="square">
            <a:spAutoFit/>
          </a:bodyPr>
          <a:p>
            <a:pPr>
              <a:lnSpc>
                <a:spcPct val="150000"/>
              </a:lnSpc>
            </a:pPr>
            <a:r>
              <a:rPr lang="zh-CN" sz="1200" dirty="0">
                <a:solidFill>
                  <a:schemeClr val="accent3">
                    <a:lumMod val="75000"/>
                  </a:schemeClr>
                </a:solidFill>
                <a:latin typeface="微软雅黑" panose="020B0503020204020204" pitchFamily="34" charset="-122"/>
                <a:ea typeface="微软雅黑" panose="020B0503020204020204" pitchFamily="34" charset="-122"/>
              </a:rPr>
              <a:t>罗荣良老师需求定义：</a:t>
            </a:r>
            <a:endParaRPr lang="zh-CN" sz="1200" dirty="0"/>
          </a:p>
        </p:txBody>
      </p:sp>
      <p:sp>
        <p:nvSpPr>
          <p:cNvPr id="7" name="文本框 6"/>
          <p:cNvSpPr txBox="1"/>
          <p:nvPr/>
        </p:nvSpPr>
        <p:spPr>
          <a:xfrm>
            <a:off x="4644390" y="1568450"/>
            <a:ext cx="1656080" cy="368300"/>
          </a:xfrm>
          <a:prstGeom prst="rect">
            <a:avLst/>
          </a:prstGeom>
          <a:noFill/>
        </p:spPr>
        <p:txBody>
          <a:bodyPr wrap="square">
            <a:spAutoFit/>
          </a:bodyPr>
          <a:p>
            <a:pPr>
              <a:lnSpc>
                <a:spcPct val="150000"/>
              </a:lnSpc>
            </a:pPr>
            <a:r>
              <a:rPr lang="zh-CN" sz="1200" dirty="0">
                <a:solidFill>
                  <a:schemeClr val="accent3">
                    <a:lumMod val="75000"/>
                  </a:schemeClr>
                </a:solidFill>
                <a:latin typeface="微软雅黑" panose="020B0503020204020204" pitchFamily="34" charset="-122"/>
                <a:ea typeface="微软雅黑" panose="020B0503020204020204" pitchFamily="34" charset="-122"/>
              </a:rPr>
              <a:t>王硕萍老师需求定义：</a:t>
            </a:r>
            <a:endParaRPr lang="zh-CN" sz="1200" dirty="0"/>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5580"/>
            <a:ext cx="223202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sz="1800" b="1" dirty="0">
                <a:solidFill>
                  <a:schemeClr val="tx2"/>
                </a:solidFill>
                <a:latin typeface="微软雅黑" panose="020B0503020204020204" pitchFamily="34" charset="-122"/>
                <a:ea typeface="微软雅黑" panose="020B0503020204020204" pitchFamily="34" charset="-122"/>
              </a:rPr>
              <a:t>需求规格说明书</a:t>
            </a:r>
            <a:r>
              <a:rPr lang="en-US" altLang="zh-CN" sz="1800" b="1" dirty="0">
                <a:solidFill>
                  <a:schemeClr val="tx2"/>
                </a:solidFill>
                <a:latin typeface="微软雅黑" panose="020B0503020204020204" pitchFamily="34" charset="-122"/>
                <a:ea typeface="微软雅黑" panose="020B0503020204020204" pitchFamily="34" charset="-122"/>
              </a:rPr>
              <a:t>SRS</a:t>
            </a:r>
            <a:endParaRPr lang="en-US" altLang="zh-CN" sz="18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83568" y="699542"/>
            <a:ext cx="7776864" cy="553085"/>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我们小组的需求规格说明书共</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223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页，</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31646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字，包括的格式如下：</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26</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548130" y="1191260"/>
            <a:ext cx="2365375" cy="3622040"/>
          </a:xfrm>
          <a:prstGeom prst="rect">
            <a:avLst/>
          </a:prstGeom>
        </p:spPr>
      </p:pic>
      <p:pic>
        <p:nvPicPr>
          <p:cNvPr id="4" name="图片 3"/>
          <p:cNvPicPr>
            <a:picLocks noChangeAspect="1"/>
          </p:cNvPicPr>
          <p:nvPr/>
        </p:nvPicPr>
        <p:blipFill>
          <a:blip r:embed="rId2"/>
          <a:stretch>
            <a:fillRect/>
          </a:stretch>
        </p:blipFill>
        <p:spPr>
          <a:xfrm>
            <a:off x="4572000" y="1217930"/>
            <a:ext cx="2578735" cy="3595370"/>
          </a:xfrm>
          <a:prstGeom prst="rect">
            <a:avLst/>
          </a:prstGeom>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5580"/>
            <a:ext cx="212852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sz="1800" b="1" dirty="0">
                <a:solidFill>
                  <a:schemeClr val="tx2"/>
                </a:solidFill>
                <a:latin typeface="微软雅黑" panose="020B0503020204020204" pitchFamily="34" charset="-122"/>
                <a:ea typeface="微软雅黑" panose="020B0503020204020204" pitchFamily="34" charset="-122"/>
              </a:rPr>
              <a:t>总需求优先级排序</a:t>
            </a:r>
            <a:endParaRPr lang="zh-CN" sz="18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83568" y="699542"/>
            <a:ext cx="7776864" cy="460375"/>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这是我们小组的总需求优先级排序（表格部分），并已添加至需求规格说明书中。</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27</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43940" y="1635760"/>
            <a:ext cx="4365625" cy="2880360"/>
          </a:xfrm>
          <a:prstGeom prst="rect">
            <a:avLst/>
          </a:prstGeom>
        </p:spPr>
      </p:pic>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5580"/>
            <a:ext cx="249745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sz="1800" b="1" dirty="0">
                <a:solidFill>
                  <a:schemeClr val="tx2"/>
                </a:solidFill>
                <a:latin typeface="微软雅黑" panose="020B0503020204020204" pitchFamily="34" charset="-122"/>
                <a:ea typeface="微软雅黑" panose="020B0503020204020204" pitchFamily="34" charset="-122"/>
              </a:rPr>
              <a:t>优先级排序与需求冲突</a:t>
            </a:r>
            <a:endParaRPr lang="zh-CN" sz="18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83568" y="699542"/>
            <a:ext cx="7776864" cy="1198880"/>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我们的优先级排序考虑的用户主要有</a:t>
            </a: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学生</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教师</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以及</a:t>
            </a: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管理员</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，根据课程要求，他们的</a:t>
            </a: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优先级权重</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1:1:1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，目前我们获取到的需求暂未出现需求冲突问题，如果今后出现，我们会通过</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会议的方式与用户代表进行确认，寻找解决方案。</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28</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flipV="1">
            <a:off x="9679305" y="1463675"/>
            <a:ext cx="6055995" cy="532130"/>
          </a:xfrm>
          <a:prstGeom prst="rect">
            <a:avLst/>
          </a:prstGeom>
        </p:spPr>
      </p:pic>
      <p:pic>
        <p:nvPicPr>
          <p:cNvPr id="4" name="图片 3"/>
          <p:cNvPicPr>
            <a:picLocks noChangeAspect="1"/>
          </p:cNvPicPr>
          <p:nvPr/>
        </p:nvPicPr>
        <p:blipFill>
          <a:blip r:embed="rId1"/>
          <a:stretch>
            <a:fillRect/>
          </a:stretch>
        </p:blipFill>
        <p:spPr>
          <a:xfrm>
            <a:off x="1043940" y="2571750"/>
            <a:ext cx="6896100" cy="605790"/>
          </a:xfrm>
          <a:prstGeom prst="rect">
            <a:avLst/>
          </a:prstGeom>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6215"/>
            <a:ext cx="110998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数据字典</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27405" y="690245"/>
            <a:ext cx="7633970" cy="829945"/>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详情请见具体文件，数据字典采用</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正则化</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定义，规范了其</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字段数据类型</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字段长度</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字段默认数值</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等信息。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29</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72185" y="1564005"/>
            <a:ext cx="3823970" cy="1183005"/>
          </a:xfrm>
          <a:prstGeom prst="rect">
            <a:avLst/>
          </a:prstGeom>
        </p:spPr>
      </p:pic>
      <p:pic>
        <p:nvPicPr>
          <p:cNvPr id="5" name="图片 4"/>
          <p:cNvPicPr>
            <a:picLocks noChangeAspect="1"/>
          </p:cNvPicPr>
          <p:nvPr/>
        </p:nvPicPr>
        <p:blipFill>
          <a:blip r:embed="rId2"/>
          <a:stretch>
            <a:fillRect/>
          </a:stretch>
        </p:blipFill>
        <p:spPr>
          <a:xfrm>
            <a:off x="4932045" y="1433830"/>
            <a:ext cx="3686810" cy="1292860"/>
          </a:xfrm>
          <a:prstGeom prst="rect">
            <a:avLst/>
          </a:prstGeom>
        </p:spPr>
      </p:pic>
      <p:pic>
        <p:nvPicPr>
          <p:cNvPr id="7" name="图片 6"/>
          <p:cNvPicPr>
            <a:picLocks noChangeAspect="1"/>
          </p:cNvPicPr>
          <p:nvPr/>
        </p:nvPicPr>
        <p:blipFill>
          <a:blip r:embed="rId3"/>
          <a:stretch>
            <a:fillRect/>
          </a:stretch>
        </p:blipFill>
        <p:spPr>
          <a:xfrm>
            <a:off x="1014730" y="2790825"/>
            <a:ext cx="3917315" cy="1236345"/>
          </a:xfrm>
          <a:prstGeom prst="rect">
            <a:avLst/>
          </a:prstGeom>
        </p:spPr>
      </p:pic>
      <p:pic>
        <p:nvPicPr>
          <p:cNvPr id="9" name="图片 8"/>
          <p:cNvPicPr>
            <a:picLocks noChangeAspect="1"/>
          </p:cNvPicPr>
          <p:nvPr/>
        </p:nvPicPr>
        <p:blipFill>
          <a:blip r:embed="rId4"/>
          <a:stretch>
            <a:fillRect/>
          </a:stretch>
        </p:blipFill>
        <p:spPr>
          <a:xfrm>
            <a:off x="5076190" y="2931795"/>
            <a:ext cx="3127375" cy="1553210"/>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11521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项目概述</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60" y="727654"/>
            <a:ext cx="14401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项目选题</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27584" y="1000298"/>
            <a:ext cx="7096754" cy="460375"/>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依据</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软件需求分析</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选题介绍</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-2024》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异构集群资源管理平台</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选题。</a:t>
            </a:r>
            <a:r>
              <a:rPr lang="en-US" altLang="zh-CN" baseline="30000" dirty="0">
                <a:latin typeface="Calibri" panose="020F0502020204030204" pitchFamily="34" charset="0"/>
                <a:ea typeface="宋体" panose="02010600030101010101" pitchFamily="2" charset="-122"/>
                <a:cs typeface="Times New Roman" panose="02020603050405020304" charset="0"/>
              </a:rPr>
              <a:t> [1]</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71170" y="1564005"/>
            <a:ext cx="5487035" cy="3279775"/>
          </a:xfrm>
          <a:prstGeom prst="rect">
            <a:avLst/>
          </a:prstGeom>
        </p:spPr>
      </p:pic>
      <p:pic>
        <p:nvPicPr>
          <p:cNvPr id="-2147482623" name="图片 410" descr="d89056a910cc4c1383ab51d6f3176c1"/>
          <p:cNvPicPr>
            <a:picLocks noChangeAspect="1"/>
          </p:cNvPicPr>
          <p:nvPr/>
        </p:nvPicPr>
        <p:blipFill>
          <a:blip r:embed="rId2"/>
          <a:stretch>
            <a:fillRect/>
          </a:stretch>
        </p:blipFill>
        <p:spPr>
          <a:xfrm>
            <a:off x="6156325" y="1995805"/>
            <a:ext cx="2437130" cy="2169160"/>
          </a:xfrm>
          <a:prstGeom prst="rect">
            <a:avLst/>
          </a:prstGeom>
          <a:noFill/>
          <a:ln w="9525">
            <a:noFill/>
          </a:ln>
        </p:spPr>
      </p:pic>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6215"/>
            <a:ext cx="88900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a:solidFill>
                  <a:schemeClr val="tx2"/>
                </a:solidFill>
                <a:latin typeface="微软雅黑" panose="020B0503020204020204" pitchFamily="34" charset="-122"/>
                <a:ea typeface="微软雅黑" panose="020B0503020204020204" pitchFamily="34" charset="-122"/>
              </a:rPr>
              <a:t>E-R</a:t>
            </a:r>
            <a:r>
              <a:rPr lang="zh-CN" altLang="en-US" sz="1800" b="1" dirty="0">
                <a:solidFill>
                  <a:schemeClr val="tx2"/>
                </a:solidFill>
                <a:latin typeface="微软雅黑" panose="020B0503020204020204" pitchFamily="34" charset="-122"/>
                <a:ea typeface="微软雅黑" panose="020B0503020204020204" pitchFamily="34" charset="-122"/>
              </a:rPr>
              <a:t>图</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99795" y="1779905"/>
            <a:ext cx="3736975" cy="1885950"/>
          </a:xfrm>
          <a:prstGeom prst="rect">
            <a:avLst/>
          </a:prstGeom>
        </p:spPr>
      </p:pic>
      <p:pic>
        <p:nvPicPr>
          <p:cNvPr id="8" name="图片 7"/>
          <p:cNvPicPr>
            <a:picLocks noChangeAspect="1"/>
          </p:cNvPicPr>
          <p:nvPr/>
        </p:nvPicPr>
        <p:blipFill>
          <a:blip r:embed="rId2"/>
          <a:stretch>
            <a:fillRect/>
          </a:stretch>
        </p:blipFill>
        <p:spPr>
          <a:xfrm>
            <a:off x="4788535" y="1635760"/>
            <a:ext cx="3869690" cy="2466975"/>
          </a:xfrm>
          <a:prstGeom prst="rect">
            <a:avLst/>
          </a:prstGeom>
        </p:spPr>
      </p:pic>
      <p:sp>
        <p:nvSpPr>
          <p:cNvPr id="13" name="文本框 12"/>
          <p:cNvSpPr txBox="1"/>
          <p:nvPr/>
        </p:nvSpPr>
        <p:spPr>
          <a:xfrm>
            <a:off x="827405" y="690245"/>
            <a:ext cx="7800340" cy="829945"/>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由于图片过大，详情见</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E-R</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图具体文件，绘制工具为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ProcessOn</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，定义了各个关键字段包含的属性值，以及他们之间的具体关系。</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30</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2238899"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a:solidFill>
                  <a:schemeClr val="tx2"/>
                </a:solidFill>
                <a:latin typeface="微软雅黑" panose="020B0503020204020204" pitchFamily="34" charset="-122"/>
                <a:ea typeface="微软雅黑" panose="020B0503020204020204" pitchFamily="34" charset="-122"/>
              </a:rPr>
              <a:t>SRS </a:t>
            </a:r>
            <a:r>
              <a:rPr lang="zh-CN" altLang="en-US" sz="1800" b="1" dirty="0">
                <a:solidFill>
                  <a:schemeClr val="tx2"/>
                </a:solidFill>
                <a:latin typeface="微软雅黑" panose="020B0503020204020204" pitchFamily="34" charset="-122"/>
                <a:ea typeface="微软雅黑" panose="020B0503020204020204" pitchFamily="34" charset="-122"/>
              </a:rPr>
              <a:t>实现与运行环境</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87615" y="915566"/>
            <a:ext cx="4436566" cy="2448272"/>
          </a:xfrm>
          <a:prstGeom prst="rect">
            <a:avLst/>
          </a:prstGeom>
        </p:spPr>
      </p:pic>
      <p:pic>
        <p:nvPicPr>
          <p:cNvPr id="7" name="图片 6"/>
          <p:cNvPicPr>
            <a:picLocks noChangeAspect="1"/>
          </p:cNvPicPr>
          <p:nvPr/>
        </p:nvPicPr>
        <p:blipFill>
          <a:blip r:embed="rId2"/>
          <a:stretch>
            <a:fillRect/>
          </a:stretch>
        </p:blipFill>
        <p:spPr>
          <a:xfrm>
            <a:off x="4961819" y="3003798"/>
            <a:ext cx="3419048" cy="1914286"/>
          </a:xfrm>
          <a:prstGeom prst="rect">
            <a:avLst/>
          </a:prstGeom>
        </p:spPr>
      </p:pic>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202287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a:solidFill>
                  <a:schemeClr val="tx2"/>
                </a:solidFill>
                <a:latin typeface="微软雅黑" panose="020B0503020204020204" pitchFamily="34" charset="-122"/>
                <a:ea typeface="微软雅黑" panose="020B0503020204020204" pitchFamily="34" charset="-122"/>
              </a:rPr>
              <a:t>SRS </a:t>
            </a:r>
            <a:r>
              <a:rPr lang="zh-CN" altLang="en-US" sz="1800" b="1" dirty="0">
                <a:solidFill>
                  <a:schemeClr val="tx2"/>
                </a:solidFill>
                <a:latin typeface="微软雅黑" panose="020B0503020204020204" pitchFamily="34" charset="-122"/>
                <a:ea typeface="微软雅黑" panose="020B0503020204020204" pitchFamily="34" charset="-122"/>
              </a:rPr>
              <a:t>链接与索引</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87614" y="2686008"/>
            <a:ext cx="3875199" cy="1232604"/>
          </a:xfrm>
          <a:prstGeom prst="rect">
            <a:avLst/>
          </a:prstGeom>
        </p:spPr>
      </p:pic>
      <p:sp>
        <p:nvSpPr>
          <p:cNvPr id="8" name="文本框 7"/>
          <p:cNvSpPr txBox="1"/>
          <p:nvPr/>
        </p:nvSpPr>
        <p:spPr>
          <a:xfrm>
            <a:off x="611560" y="792416"/>
            <a:ext cx="7992888" cy="879087"/>
          </a:xfrm>
          <a:prstGeom prst="rect">
            <a:avLst/>
          </a:prstGeom>
          <a:noFill/>
        </p:spPr>
        <p:txBody>
          <a:bodyPr wrap="square">
            <a:spAutoFit/>
          </a:bodyPr>
          <a:lstStyle/>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我们小组的需求规格说明书已将用例说明全部链接至相关用例文档，来说明需求的来源，同时我们对图表已添加注解，在文档末建立索引便于查找。</a:t>
            </a:r>
            <a:endParaRPr lang="zh-CN" altLang="en-US" dirty="0"/>
          </a:p>
        </p:txBody>
      </p:sp>
      <p:pic>
        <p:nvPicPr>
          <p:cNvPr id="7" name="图片 6"/>
          <p:cNvPicPr>
            <a:picLocks noChangeAspect="1"/>
          </p:cNvPicPr>
          <p:nvPr/>
        </p:nvPicPr>
        <p:blipFill>
          <a:blip r:embed="rId2"/>
          <a:stretch>
            <a:fillRect/>
          </a:stretch>
        </p:blipFill>
        <p:spPr>
          <a:xfrm>
            <a:off x="5508104" y="1879434"/>
            <a:ext cx="2634051" cy="2801508"/>
          </a:xfrm>
          <a:prstGeom prst="rect">
            <a:avLst/>
          </a:prstGeom>
        </p:spPr>
      </p:pic>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32</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6215"/>
            <a:ext cx="126936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1800" b="1" dirty="0">
                <a:solidFill>
                  <a:schemeClr val="tx2"/>
                </a:solidFill>
                <a:latin typeface="微软雅黑" panose="020B0503020204020204" pitchFamily="34" charset="-122"/>
                <a:ea typeface="微软雅黑" panose="020B0503020204020204" pitchFamily="34" charset="-122"/>
              </a:rPr>
              <a:t>UML</a:t>
            </a:r>
            <a:r>
              <a:rPr lang="zh-CN" altLang="en-US" sz="1800" b="1" dirty="0">
                <a:solidFill>
                  <a:schemeClr val="tx2"/>
                </a:solidFill>
                <a:latin typeface="微软雅黑" panose="020B0503020204020204" pitchFamily="34" charset="-122"/>
                <a:ea typeface="微软雅黑" panose="020B0503020204020204" pitchFamily="34" charset="-122"/>
              </a:rPr>
              <a:t>工具</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11560" y="792416"/>
            <a:ext cx="7992888" cy="1198880"/>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来说明需求的复杂关节，具体使用的工具为</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StarUML</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，它相比</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Rational Rose</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等工具的优势在于</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rPr>
              <a:t>易于下载</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、可以</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rPr>
              <a:t>免费使用</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、发行时间较晚</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rPr>
              <a:t>更兼容</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当前所使用的操作系统。</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33</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1"/>
          <a:srcRect r="70076" b="50000"/>
          <a:stretch>
            <a:fillRect/>
          </a:stretch>
        </p:blipFill>
        <p:spPr>
          <a:xfrm>
            <a:off x="1187937" y="2347161"/>
            <a:ext cx="2360700" cy="2218734"/>
          </a:xfrm>
          <a:prstGeom prst="rect">
            <a:avLst/>
          </a:prstGeom>
        </p:spPr>
      </p:pic>
      <p:pic>
        <p:nvPicPr>
          <p:cNvPr id="10" name="图片 9"/>
          <p:cNvPicPr>
            <a:picLocks noChangeAspect="1"/>
          </p:cNvPicPr>
          <p:nvPr/>
        </p:nvPicPr>
        <p:blipFill>
          <a:blip r:embed="rId2"/>
          <a:stretch>
            <a:fillRect/>
          </a:stretch>
        </p:blipFill>
        <p:spPr>
          <a:xfrm>
            <a:off x="4716220" y="2504852"/>
            <a:ext cx="2625732" cy="1902374"/>
          </a:xfrm>
          <a:prstGeom prst="rect">
            <a:avLst/>
          </a:prstGeom>
        </p:spPr>
      </p:pic>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6215"/>
            <a:ext cx="169354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1800" b="1" dirty="0">
                <a:solidFill>
                  <a:schemeClr val="tx2"/>
                </a:solidFill>
                <a:latin typeface="微软雅黑" panose="020B0503020204020204" pitchFamily="34" charset="-122"/>
                <a:ea typeface="微软雅黑" panose="020B0503020204020204" pitchFamily="34" charset="-122"/>
              </a:rPr>
              <a:t>UML</a:t>
            </a:r>
            <a:r>
              <a:rPr lang="zh-CN" altLang="en-US" sz="1800" b="1" dirty="0">
                <a:solidFill>
                  <a:schemeClr val="tx2"/>
                </a:solidFill>
                <a:latin typeface="微软雅黑" panose="020B0503020204020204" pitchFamily="34" charset="-122"/>
                <a:ea typeface="微软雅黑" panose="020B0503020204020204" pitchFamily="34" charset="-122"/>
              </a:rPr>
              <a:t>图例展示</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11560" y="792416"/>
            <a:ext cx="7992888" cy="829945"/>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来说明需求的复杂关节，具体图的种类包括用例图、对话框图、顺序图、对话框图以及状态机图。</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34</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04210" y="1772285"/>
            <a:ext cx="2914015" cy="2527300"/>
          </a:xfrm>
          <a:prstGeom prst="rect">
            <a:avLst/>
          </a:prstGeom>
        </p:spPr>
      </p:pic>
      <p:pic>
        <p:nvPicPr>
          <p:cNvPr id="7" name="图片 6"/>
          <p:cNvPicPr/>
          <p:nvPr/>
        </p:nvPicPr>
        <p:blipFill>
          <a:blip r:embed="rId2"/>
          <a:stretch>
            <a:fillRect/>
          </a:stretch>
        </p:blipFill>
        <p:spPr>
          <a:xfrm>
            <a:off x="899795" y="2068195"/>
            <a:ext cx="1927860" cy="1136015"/>
          </a:xfrm>
          <a:prstGeom prst="rect">
            <a:avLst/>
          </a:prstGeom>
        </p:spPr>
      </p:pic>
      <p:sp>
        <p:nvSpPr>
          <p:cNvPr id="12" name="文本框 11"/>
          <p:cNvSpPr txBox="1"/>
          <p:nvPr/>
        </p:nvSpPr>
        <p:spPr>
          <a:xfrm>
            <a:off x="1043940" y="3220085"/>
            <a:ext cx="1596390" cy="275590"/>
          </a:xfrm>
          <a:prstGeom prst="rect">
            <a:avLst/>
          </a:prstGeom>
          <a:noFill/>
        </p:spPr>
        <p:txBody>
          <a:bodyPr wrap="square">
            <a:spAutoFit/>
          </a:bodyPr>
          <a:p>
            <a:r>
              <a:rPr lang="zh-CN" sz="1200" dirty="0">
                <a:solidFill>
                  <a:schemeClr val="tx1">
                    <a:lumMod val="75000"/>
                    <a:lumOff val="25000"/>
                  </a:schemeClr>
                </a:solidFill>
                <a:latin typeface="微软雅黑" panose="020B0503020204020204" pitchFamily="34" charset="-122"/>
                <a:ea typeface="微软雅黑" panose="020B0503020204020204" pitchFamily="34" charset="-122"/>
              </a:rPr>
              <a:t>课程页面二级用例图</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996055" y="4304665"/>
            <a:ext cx="1359535" cy="275590"/>
          </a:xfrm>
          <a:prstGeom prst="rect">
            <a:avLst/>
          </a:prstGeom>
          <a:noFill/>
        </p:spPr>
        <p:txBody>
          <a:bodyPr wrap="square">
            <a:spAutoFit/>
          </a:bodyPr>
          <a:p>
            <a:r>
              <a:rPr lang="zh-CN" sz="1200" dirty="0">
                <a:solidFill>
                  <a:schemeClr val="tx1">
                    <a:lumMod val="75000"/>
                    <a:lumOff val="25000"/>
                  </a:schemeClr>
                </a:solidFill>
                <a:latin typeface="微软雅黑" panose="020B0503020204020204" pitchFamily="34" charset="-122"/>
                <a:ea typeface="微软雅黑" panose="020B0503020204020204" pitchFamily="34" charset="-122"/>
              </a:rPr>
              <a:t>发帖功能顺序图</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0" name="图片 3" descr="图示&#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780540"/>
            <a:ext cx="207835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6657340" y="4444365"/>
            <a:ext cx="1720215" cy="275590"/>
          </a:xfrm>
          <a:prstGeom prst="rect">
            <a:avLst/>
          </a:prstGeom>
          <a:noFill/>
        </p:spPr>
        <p:txBody>
          <a:bodyPr wrap="square">
            <a:spAutoFit/>
          </a:bodyPr>
          <a:p>
            <a:r>
              <a:rPr lang="zh-CN" sz="1200" dirty="0">
                <a:solidFill>
                  <a:schemeClr val="tx1">
                    <a:lumMod val="75000"/>
                    <a:lumOff val="25000"/>
                  </a:schemeClr>
                </a:solidFill>
                <a:latin typeface="微软雅黑" panose="020B0503020204020204" pitchFamily="34" charset="-122"/>
                <a:ea typeface="微软雅黑" panose="020B0503020204020204" pitchFamily="34" charset="-122"/>
              </a:rPr>
              <a:t>新增标签功能对话框图</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6215"/>
            <a:ext cx="166306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测试用例概况</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55705" y="629221"/>
            <a:ext cx="7992888" cy="829945"/>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我们小组测试用例文档参考的模板是</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GB/T 8567 - 2006</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，测试用例对三类用户针对不同的功能分别进行编写。</a:t>
            </a:r>
            <a:endParaRPr lang="en-US" altLang="zh-CN" sz="160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76662" y="1512327"/>
            <a:ext cx="6790476" cy="666667"/>
          </a:xfrm>
          <a:prstGeom prst="rect">
            <a:avLst/>
          </a:prstGeom>
        </p:spPr>
      </p:pic>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35</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412365" y="2232025"/>
            <a:ext cx="3994785" cy="2647315"/>
          </a:xfrm>
          <a:prstGeom prst="rect">
            <a:avLst/>
          </a:prstGeom>
        </p:spPr>
      </p:pic>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6215"/>
            <a:ext cx="172847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测试用例详情</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12195" y="699706"/>
            <a:ext cx="7992888" cy="829945"/>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在设计测试用例过程中，项目小组参考了软件测试课程中提及的等价类划分法、边界值法等相关测试方法，形成针对三类用户的测试用例文档。</a:t>
            </a:r>
            <a:endParaRPr lang="zh-CN" altLang="en-US" sz="1600" dirty="0"/>
          </a:p>
        </p:txBody>
      </p:sp>
      <p:pic>
        <p:nvPicPr>
          <p:cNvPr id="6" name="图片 5"/>
          <p:cNvPicPr>
            <a:picLocks noChangeAspect="1"/>
          </p:cNvPicPr>
          <p:nvPr/>
        </p:nvPicPr>
        <p:blipFill>
          <a:blip r:embed="rId1"/>
          <a:stretch>
            <a:fillRect/>
          </a:stretch>
        </p:blipFill>
        <p:spPr>
          <a:xfrm>
            <a:off x="755657" y="2064268"/>
            <a:ext cx="2238899" cy="2270188"/>
          </a:xfrm>
          <a:prstGeom prst="rect">
            <a:avLst/>
          </a:prstGeom>
        </p:spPr>
      </p:pic>
      <p:pic>
        <p:nvPicPr>
          <p:cNvPr id="10" name="图片 9"/>
          <p:cNvPicPr>
            <a:picLocks noChangeAspect="1"/>
          </p:cNvPicPr>
          <p:nvPr/>
        </p:nvPicPr>
        <p:blipFill>
          <a:blip r:embed="rId2"/>
          <a:stretch>
            <a:fillRect/>
          </a:stretch>
        </p:blipFill>
        <p:spPr>
          <a:xfrm>
            <a:off x="3203900" y="1995688"/>
            <a:ext cx="2520280" cy="2472028"/>
          </a:xfrm>
          <a:prstGeom prst="rect">
            <a:avLst/>
          </a:prstGeom>
        </p:spPr>
      </p:pic>
      <p:pic>
        <p:nvPicPr>
          <p:cNvPr id="12" name="图片 11"/>
          <p:cNvPicPr>
            <a:picLocks noChangeAspect="1"/>
          </p:cNvPicPr>
          <p:nvPr/>
        </p:nvPicPr>
        <p:blipFill>
          <a:blip r:embed="rId3"/>
          <a:stretch>
            <a:fillRect/>
          </a:stretch>
        </p:blipFill>
        <p:spPr>
          <a:xfrm>
            <a:off x="6012413" y="2068195"/>
            <a:ext cx="2926833" cy="2266079"/>
          </a:xfrm>
          <a:prstGeom prst="rect">
            <a:avLst/>
          </a:prstGeom>
        </p:spPr>
      </p:pic>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36</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123078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用户手册</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879087"/>
          </a:xfrm>
          <a:prstGeom prst="rect">
            <a:avLst/>
          </a:prstGeom>
          <a:noFill/>
        </p:spPr>
        <p:txBody>
          <a:bodyPr wrap="square">
            <a:spAutoFit/>
          </a:bodyPr>
          <a:lstStyle/>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项目小组制定了初步的用户手册供后续的阶段中，目标用户在模拟使用前的说明。用户手册为三类目标用户的各功能操作流程，进行了详细的说明。</a:t>
            </a:r>
            <a:endParaRPr lang="zh-CN" altLang="en-US" dirty="0"/>
          </a:p>
        </p:txBody>
      </p:sp>
      <p:pic>
        <p:nvPicPr>
          <p:cNvPr id="4" name="图片 3"/>
          <p:cNvPicPr>
            <a:picLocks noChangeAspect="1"/>
          </p:cNvPicPr>
          <p:nvPr/>
        </p:nvPicPr>
        <p:blipFill>
          <a:blip r:embed="rId1"/>
          <a:stretch>
            <a:fillRect/>
          </a:stretch>
        </p:blipFill>
        <p:spPr>
          <a:xfrm>
            <a:off x="827584" y="1686109"/>
            <a:ext cx="2601944" cy="1785210"/>
          </a:xfrm>
          <a:prstGeom prst="rect">
            <a:avLst/>
          </a:prstGeom>
        </p:spPr>
      </p:pic>
      <p:pic>
        <p:nvPicPr>
          <p:cNvPr id="7" name="图片 6"/>
          <p:cNvPicPr>
            <a:picLocks noChangeAspect="1"/>
          </p:cNvPicPr>
          <p:nvPr/>
        </p:nvPicPr>
        <p:blipFill>
          <a:blip r:embed="rId2"/>
          <a:stretch>
            <a:fillRect/>
          </a:stretch>
        </p:blipFill>
        <p:spPr>
          <a:xfrm>
            <a:off x="937098" y="3471319"/>
            <a:ext cx="2382915" cy="1491348"/>
          </a:xfrm>
          <a:prstGeom prst="rect">
            <a:avLst/>
          </a:prstGeom>
        </p:spPr>
      </p:pic>
      <p:pic>
        <p:nvPicPr>
          <p:cNvPr id="11" name="图片 10"/>
          <p:cNvPicPr>
            <a:picLocks noChangeAspect="1"/>
          </p:cNvPicPr>
          <p:nvPr/>
        </p:nvPicPr>
        <p:blipFill>
          <a:blip r:embed="rId3"/>
          <a:stretch>
            <a:fillRect/>
          </a:stretch>
        </p:blipFill>
        <p:spPr>
          <a:xfrm>
            <a:off x="3851920" y="1765979"/>
            <a:ext cx="3031342" cy="3196688"/>
          </a:xfrm>
          <a:prstGeom prst="rect">
            <a:avLst/>
          </a:prstGeom>
        </p:spPr>
      </p:pic>
      <p:sp>
        <p:nvSpPr>
          <p:cNvPr id="2" name="文本框 1"/>
          <p:cNvSpPr txBox="1"/>
          <p:nvPr/>
        </p:nvSpPr>
        <p:spPr>
          <a:xfrm>
            <a:off x="6278880" y="21526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37</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123078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组内评审</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829945"/>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这是我们小组在</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阶段前依照阶段评审表进行的正式内部评审的纪要，通过对评审表条目的逐条比对，确认各项内容均已达到评审要求。</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55576" y="2007592"/>
            <a:ext cx="4398754" cy="1944216"/>
          </a:xfrm>
          <a:prstGeom prst="rect">
            <a:avLst/>
          </a:prstGeom>
        </p:spPr>
      </p:pic>
      <p:pic>
        <p:nvPicPr>
          <p:cNvPr id="6" name="图片 5"/>
          <p:cNvPicPr>
            <a:picLocks noChangeAspect="1"/>
          </p:cNvPicPr>
          <p:nvPr/>
        </p:nvPicPr>
        <p:blipFill>
          <a:blip r:embed="rId2"/>
          <a:stretch>
            <a:fillRect/>
          </a:stretch>
        </p:blipFill>
        <p:spPr>
          <a:xfrm>
            <a:off x="5292080" y="2032372"/>
            <a:ext cx="3291262" cy="2376264"/>
          </a:xfrm>
          <a:prstGeom prst="rect">
            <a:avLst/>
          </a:prstGeom>
        </p:spPr>
      </p:pic>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38</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6215"/>
            <a:ext cx="2164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评审后的修改</a:t>
            </a:r>
            <a:r>
              <a:rPr lang="en-US" altLang="zh-CN" sz="1800" b="1" dirty="0">
                <a:solidFill>
                  <a:schemeClr val="tx2"/>
                </a:solidFill>
                <a:latin typeface="微软雅黑" panose="020B0503020204020204" pitchFamily="34" charset="-122"/>
                <a:ea typeface="微软雅黑" panose="020B0503020204020204" pitchFamily="34" charset="-122"/>
              </a:rPr>
              <a:t>/</a:t>
            </a:r>
            <a:r>
              <a:rPr lang="zh-CN" altLang="en-US" sz="1800" b="1" dirty="0">
                <a:solidFill>
                  <a:schemeClr val="tx2"/>
                </a:solidFill>
                <a:latin typeface="微软雅黑" panose="020B0503020204020204" pitchFamily="34" charset="-122"/>
                <a:ea typeface="微软雅黑" panose="020B0503020204020204" pitchFamily="34" charset="-122"/>
              </a:rPr>
              <a:t>完善</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1198880"/>
          </a:xfrm>
          <a:prstGeom prst="rect">
            <a:avLst/>
          </a:prstGeom>
          <a:noFill/>
        </p:spPr>
        <p:txBody>
          <a:bodyPr wrap="square">
            <a:spAutoFit/>
          </a:bodyPr>
          <a:lstStyle/>
          <a:p>
            <a:pPr>
              <a:lnSpc>
                <a:spcPct val="150000"/>
              </a:lnSpc>
            </a:pPr>
            <a:r>
              <a:rPr lang="zh-CN" sz="1600" dirty="0">
                <a:solidFill>
                  <a:schemeClr val="accent5">
                    <a:lumMod val="75000"/>
                  </a:schemeClr>
                </a:solidFill>
                <a:latin typeface="微软雅黑" panose="020B0503020204020204" pitchFamily="34" charset="-122"/>
                <a:ea typeface="微软雅黑" panose="020B0503020204020204" pitchFamily="34" charset="-122"/>
              </a:rPr>
              <a:t>每次周一小组阶段性会议中，会根据当周上课时评审小组出现的问题，以及上周周末的线下评审中出现的问题，对小组内上次评审的缺陷作出总结，分配至本周的任务中，体现在本周的</a:t>
            </a:r>
            <a:r>
              <a:rPr lang="zh-CN" sz="1600" b="1" dirty="0">
                <a:solidFill>
                  <a:schemeClr val="accent5">
                    <a:lumMod val="75000"/>
                  </a:schemeClr>
                </a:solidFill>
                <a:latin typeface="微软雅黑" panose="020B0503020204020204" pitchFamily="34" charset="-122"/>
                <a:ea typeface="微软雅黑" panose="020B0503020204020204" pitchFamily="34" charset="-122"/>
              </a:rPr>
              <a:t>会议纪要</a:t>
            </a:r>
            <a:r>
              <a:rPr lang="zh-CN" sz="1600" dirty="0">
                <a:solidFill>
                  <a:schemeClr val="accent5">
                    <a:lumMod val="75000"/>
                  </a:schemeClr>
                </a:solidFill>
                <a:latin typeface="微软雅黑" panose="020B0503020204020204" pitchFamily="34" charset="-122"/>
                <a:ea typeface="微软雅黑" panose="020B0503020204020204" pitchFamily="34" charset="-122"/>
              </a:rPr>
              <a:t>上。</a:t>
            </a:r>
            <a:endParaRPr lang="en-US" altLang="zh-CN" sz="16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39</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71550" y="2284095"/>
            <a:ext cx="3702050" cy="1736090"/>
          </a:xfrm>
          <a:prstGeom prst="rect">
            <a:avLst/>
          </a:prstGeom>
        </p:spPr>
      </p:pic>
      <p:pic>
        <p:nvPicPr>
          <p:cNvPr id="7" name="图片 6"/>
          <p:cNvPicPr>
            <a:picLocks noChangeAspect="1"/>
          </p:cNvPicPr>
          <p:nvPr/>
        </p:nvPicPr>
        <p:blipFill>
          <a:blip r:embed="rId2"/>
          <a:stretch>
            <a:fillRect/>
          </a:stretch>
        </p:blipFill>
        <p:spPr>
          <a:xfrm>
            <a:off x="5364480" y="2139950"/>
            <a:ext cx="2740660" cy="1927225"/>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260" y="215265"/>
            <a:ext cx="115252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项目进度</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699770"/>
            <a:ext cx="1868805"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里程碑交付物</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27584" y="1000298"/>
            <a:ext cx="7096754" cy="1568450"/>
          </a:xfrm>
          <a:prstGeom prst="rect">
            <a:avLst/>
          </a:prstGeom>
          <a:noFill/>
        </p:spPr>
        <p:txBody>
          <a:bodyPr wrap="square">
            <a:spAutoFit/>
          </a:bodyPr>
          <a:lstStyle/>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项目计划阶段</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：项目计划书、可行性分析报告、项目章程</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需求分析阶段</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：需求规格说明书、用例说明文档、测试用例报告、用户手册</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rPr>
              <a:t>需求变更阶段</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需求变更说明书、需求变更影响分析</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章程</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项目收尾阶段</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：项目总结报告</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83260" y="2788285"/>
            <a:ext cx="2653030" cy="368300"/>
          </a:xfrm>
          <a:prstGeom prst="rect">
            <a:avLst/>
          </a:prstGeom>
          <a:noFill/>
        </p:spPr>
        <p:txBody>
          <a:bodyPr wrap="square">
            <a:spAutoFit/>
          </a:bodyPr>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阶段性汇报演示材料</a:t>
            </a:r>
            <a:endParaRPr lang="zh-CN" altLang="en-US" b="1" dirty="0">
              <a:solidFill>
                <a:schemeClr val="tx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972185" y="3220085"/>
            <a:ext cx="5819775" cy="1304925"/>
          </a:xfrm>
          <a:prstGeom prst="rect">
            <a:avLst/>
          </a:prstGeom>
        </p:spPr>
      </p:pic>
      <p:sp>
        <p:nvSpPr>
          <p:cNvPr id="8" name="文本框 7"/>
          <p:cNvSpPr txBox="1"/>
          <p:nvPr/>
        </p:nvSpPr>
        <p:spPr>
          <a:xfrm>
            <a:off x="972185" y="4519295"/>
            <a:ext cx="7176770" cy="460375"/>
          </a:xfrm>
          <a:prstGeom prst="rect">
            <a:avLst/>
          </a:prstGeom>
          <a:noFill/>
        </p:spPr>
        <p:txBody>
          <a:bodyPr wrap="square">
            <a:spAutoFit/>
          </a:bodyPr>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文档交付物单独整合，汇报通过</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概要呈现，所有相关文档</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统一命名格式</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0" y="196215"/>
            <a:ext cx="2164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1800" b="1" dirty="0">
                <a:solidFill>
                  <a:schemeClr val="tx2"/>
                </a:solidFill>
                <a:latin typeface="微软雅黑" panose="020B0503020204020204" pitchFamily="34" charset="-122"/>
                <a:ea typeface="微软雅黑" panose="020B0503020204020204" pitchFamily="34" charset="-122"/>
              </a:rPr>
              <a:t>SRS</a:t>
            </a:r>
            <a:r>
              <a:rPr lang="zh-CN" altLang="en-US" sz="1800" b="1" dirty="0">
                <a:solidFill>
                  <a:schemeClr val="tx2"/>
                </a:solidFill>
                <a:latin typeface="微软雅黑" panose="020B0503020204020204" pitchFamily="34" charset="-122"/>
                <a:ea typeface="微软雅黑" panose="020B0503020204020204" pitchFamily="34" charset="-122"/>
              </a:rPr>
              <a:t>阶段基线发布</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829945"/>
          </a:xfrm>
          <a:prstGeom prst="rect">
            <a:avLst/>
          </a:prstGeom>
          <a:noFill/>
        </p:spPr>
        <p:txBody>
          <a:bodyPr wrap="square">
            <a:spAutoFit/>
          </a:bodyPr>
          <a:lstStyle/>
          <a:p>
            <a:pPr>
              <a:lnSpc>
                <a:spcPct val="150000"/>
              </a:lnSpc>
            </a:pP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阶段完成评审后，项目小组针对评审中的问题对</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文档进行完善，形成</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1.0.0</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正式发布稿，并同步上传至</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Gitee</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供小组成员同步。</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40</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72185" y="3580130"/>
            <a:ext cx="5334000" cy="1085850"/>
          </a:xfrm>
          <a:prstGeom prst="rect">
            <a:avLst/>
          </a:prstGeom>
        </p:spPr>
      </p:pic>
      <p:pic>
        <p:nvPicPr>
          <p:cNvPr id="5" name="图片 4"/>
          <p:cNvPicPr>
            <a:picLocks noChangeAspect="1"/>
          </p:cNvPicPr>
          <p:nvPr/>
        </p:nvPicPr>
        <p:blipFill>
          <a:blip r:embed="rId2"/>
          <a:stretch>
            <a:fillRect/>
          </a:stretch>
        </p:blipFill>
        <p:spPr>
          <a:xfrm>
            <a:off x="828040" y="1708150"/>
            <a:ext cx="5556885" cy="1706880"/>
          </a:xfrm>
          <a:prstGeom prst="rect">
            <a:avLst/>
          </a:prstGeom>
        </p:spPr>
      </p:pic>
    </p:spTree>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1518819"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需求管理工具</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879087"/>
          </a:xfrm>
          <a:prstGeom prst="rect">
            <a:avLst/>
          </a:prstGeom>
          <a:noFill/>
        </p:spPr>
        <p:txBody>
          <a:bodyPr wrap="square">
            <a:spAutoFit/>
          </a:bodyPr>
          <a:lstStyle/>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项目小组通过</a:t>
            </a:r>
            <a:r>
              <a:rPr lang="en-US" altLang="zh-CN"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dirty="0">
                <a:solidFill>
                  <a:schemeClr val="accent5">
                    <a:lumMod val="75000"/>
                  </a:schemeClr>
                </a:solidFill>
                <a:latin typeface="微软雅黑" panose="020B0503020204020204" pitchFamily="34" charset="-122"/>
                <a:ea typeface="微软雅黑" panose="020B0503020204020204" pitchFamily="34" charset="-122"/>
              </a:rPr>
              <a:t>进行需求管理，</a:t>
            </a:r>
            <a:r>
              <a:rPr lang="en-US" altLang="zh-CN"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dirty="0">
                <a:solidFill>
                  <a:schemeClr val="accent5">
                    <a:lumMod val="75000"/>
                  </a:schemeClr>
                </a:solidFill>
                <a:latin typeface="微软雅黑" panose="020B0503020204020204" pitchFamily="34" charset="-122"/>
                <a:ea typeface="微软雅黑" panose="020B0503020204020204" pitchFamily="34" charset="-122"/>
              </a:rPr>
              <a:t>可以执行便利的需求导入与导出，方便需求进行维护。</a:t>
            </a:r>
            <a:endParaRPr lang="zh-CN" altLang="en-US" dirty="0"/>
          </a:p>
        </p:txBody>
      </p:sp>
      <p:pic>
        <p:nvPicPr>
          <p:cNvPr id="7" name="图片 6"/>
          <p:cNvPicPr>
            <a:picLocks noChangeAspect="1"/>
          </p:cNvPicPr>
          <p:nvPr/>
        </p:nvPicPr>
        <p:blipFill>
          <a:blip r:embed="rId1"/>
          <a:stretch>
            <a:fillRect/>
          </a:stretch>
        </p:blipFill>
        <p:spPr>
          <a:xfrm>
            <a:off x="1907704" y="1923678"/>
            <a:ext cx="5148064" cy="2354167"/>
          </a:xfrm>
          <a:prstGeom prst="rect">
            <a:avLst/>
          </a:prstGeom>
        </p:spPr>
      </p:pic>
      <p:sp>
        <p:nvSpPr>
          <p:cNvPr id="2" name="文本框 1"/>
          <p:cNvSpPr txBox="1"/>
          <p:nvPr/>
        </p:nvSpPr>
        <p:spPr>
          <a:xfrm>
            <a:off x="6300470" y="195580"/>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1518819"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跟踪链接矩阵</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463588"/>
          </a:xfrm>
          <a:prstGeom prst="rect">
            <a:avLst/>
          </a:prstGeom>
          <a:noFill/>
        </p:spPr>
        <p:txBody>
          <a:bodyPr wrap="square">
            <a:spAutoFit/>
          </a:bodyPr>
          <a:lstStyle/>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由于需求管理工具的限制，跟踪矩阵小组采用</a:t>
            </a:r>
            <a:r>
              <a:rPr lang="en-US" altLang="zh-CN" dirty="0">
                <a:solidFill>
                  <a:schemeClr val="accent5">
                    <a:lumMod val="75000"/>
                  </a:schemeClr>
                </a:solidFill>
                <a:latin typeface="微软雅黑" panose="020B0503020204020204" pitchFamily="34" charset="-122"/>
                <a:ea typeface="微软雅黑" panose="020B0503020204020204" pitchFamily="34" charset="-122"/>
              </a:rPr>
              <a:t>Excel</a:t>
            </a:r>
            <a:r>
              <a:rPr lang="zh-CN" altLang="en-US" dirty="0">
                <a:solidFill>
                  <a:schemeClr val="accent5">
                    <a:lumMod val="75000"/>
                  </a:schemeClr>
                </a:solidFill>
                <a:latin typeface="微软雅黑" panose="020B0503020204020204" pitchFamily="34" charset="-122"/>
                <a:ea typeface="微软雅黑" panose="020B0503020204020204" pitchFamily="34" charset="-122"/>
              </a:rPr>
              <a:t>手动维护的方式进行。</a:t>
            </a:r>
            <a:endParaRPr lang="zh-CN" altLang="en-US" dirty="0"/>
          </a:p>
        </p:txBody>
      </p:sp>
      <p:pic>
        <p:nvPicPr>
          <p:cNvPr id="3" name="图片 2"/>
          <p:cNvPicPr>
            <a:picLocks noChangeAspect="1"/>
          </p:cNvPicPr>
          <p:nvPr/>
        </p:nvPicPr>
        <p:blipFill>
          <a:blip r:embed="rId1"/>
          <a:stretch>
            <a:fillRect/>
          </a:stretch>
        </p:blipFill>
        <p:spPr>
          <a:xfrm>
            <a:off x="827584" y="1491630"/>
            <a:ext cx="7596336" cy="2431168"/>
          </a:xfrm>
          <a:prstGeom prst="rect">
            <a:avLst/>
          </a:prstGeom>
        </p:spPr>
      </p:pic>
      <p:sp>
        <p:nvSpPr>
          <p:cNvPr id="2" name="文本框 1"/>
          <p:cNvSpPr txBox="1"/>
          <p:nvPr/>
        </p:nvSpPr>
        <p:spPr>
          <a:xfrm>
            <a:off x="6300470" y="195580"/>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108677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a:solidFill>
                  <a:schemeClr val="tx2"/>
                </a:solidFill>
                <a:latin typeface="微软雅黑" panose="020B0503020204020204" pitchFamily="34" charset="-122"/>
                <a:ea typeface="微软雅黑" panose="020B0503020204020204" pitchFamily="34" charset="-122"/>
              </a:rPr>
              <a:t>CCB</a:t>
            </a:r>
            <a:r>
              <a:rPr lang="zh-CN" altLang="en-US" sz="1800" b="1" dirty="0">
                <a:solidFill>
                  <a:schemeClr val="tx2"/>
                </a:solidFill>
                <a:latin typeface="微软雅黑" panose="020B0503020204020204" pitchFamily="34" charset="-122"/>
                <a:ea typeface="微软雅黑" panose="020B0503020204020204" pitchFamily="34" charset="-122"/>
              </a:rPr>
              <a:t>章程</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460375"/>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项目小组于项目需求变更阶段决定建立</a:t>
            </a:r>
            <a:r>
              <a:rPr lang="en-US" altLang="zh-CN" sz="1600" dirty="0">
                <a:solidFill>
                  <a:schemeClr val="accent5">
                    <a:lumMod val="75000"/>
                  </a:schemeClr>
                </a:solidFill>
                <a:latin typeface="微软雅黑" panose="020B0503020204020204" pitchFamily="34" charset="-122"/>
                <a:ea typeface="微软雅黑" panose="020B0503020204020204" pitchFamily="34" charset="-122"/>
              </a:rPr>
              <a:t>CCB</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，制定章程，表决后续的需求变更可行性。</a:t>
            </a:r>
            <a:endParaRPr lang="zh-CN" altLang="en-US" sz="1600" dirty="0"/>
          </a:p>
        </p:txBody>
      </p:sp>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42</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6" descr="图示&#10;&#10;描述已自动生成"/>
          <p:cNvPicPr>
            <a:picLocks noChangeAspect="1"/>
          </p:cNvPicPr>
          <p:nvPr/>
        </p:nvPicPr>
        <p:blipFill>
          <a:blip r:embed="rId1"/>
          <a:stretch>
            <a:fillRect/>
          </a:stretch>
        </p:blipFill>
        <p:spPr>
          <a:xfrm>
            <a:off x="5292090" y="1348105"/>
            <a:ext cx="3020695" cy="3541395"/>
          </a:xfrm>
          <a:prstGeom prst="rect">
            <a:avLst/>
          </a:prstGeom>
          <a:noFill/>
          <a:ln w="9525">
            <a:noFill/>
          </a:ln>
        </p:spPr>
      </p:pic>
      <p:pic>
        <p:nvPicPr>
          <p:cNvPr id="4" name="图片 3"/>
          <p:cNvPicPr>
            <a:picLocks noChangeAspect="1"/>
          </p:cNvPicPr>
          <p:nvPr/>
        </p:nvPicPr>
        <p:blipFill>
          <a:blip r:embed="rId2"/>
          <a:stretch>
            <a:fillRect/>
          </a:stretch>
        </p:blipFill>
        <p:spPr>
          <a:xfrm>
            <a:off x="1259840" y="3147695"/>
            <a:ext cx="3440430" cy="1663700"/>
          </a:xfrm>
          <a:prstGeom prst="rect">
            <a:avLst/>
          </a:prstGeom>
        </p:spPr>
      </p:pic>
      <p:pic>
        <p:nvPicPr>
          <p:cNvPr id="5" name="图片 4"/>
          <p:cNvPicPr>
            <a:picLocks noChangeAspect="1"/>
          </p:cNvPicPr>
          <p:nvPr/>
        </p:nvPicPr>
        <p:blipFill>
          <a:blip r:embed="rId3"/>
          <a:stretch>
            <a:fillRect/>
          </a:stretch>
        </p:blipFill>
        <p:spPr>
          <a:xfrm>
            <a:off x="1188085" y="1635760"/>
            <a:ext cx="3846830" cy="1370965"/>
          </a:xfrm>
          <a:prstGeom prst="rect">
            <a:avLst/>
          </a:prstGeom>
        </p:spPr>
      </p:pic>
    </p:spTree>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195086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需求变更申请报告</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829945"/>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根据具体需要变更的需求条目，项目小组成员制定了需求变更申请表，置于需求变更申请报告中。</a:t>
            </a:r>
            <a:endParaRPr lang="zh-CN" altLang="en-US" sz="1600" dirty="0"/>
          </a:p>
        </p:txBody>
      </p:sp>
      <p:pic>
        <p:nvPicPr>
          <p:cNvPr id="3" name="图片 2"/>
          <p:cNvPicPr>
            <a:picLocks noChangeAspect="1"/>
          </p:cNvPicPr>
          <p:nvPr/>
        </p:nvPicPr>
        <p:blipFill>
          <a:blip r:embed="rId1"/>
          <a:stretch>
            <a:fillRect/>
          </a:stretch>
        </p:blipFill>
        <p:spPr>
          <a:xfrm>
            <a:off x="2915920" y="1619250"/>
            <a:ext cx="3068320" cy="3322955"/>
          </a:xfrm>
          <a:prstGeom prst="rect">
            <a:avLst/>
          </a:prstGeom>
        </p:spPr>
      </p:pic>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43</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195086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需求变更影响分析</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829945"/>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需求变更影响分析，主要内容为需求变更内容描述与工作量评估，同时采用需求管理工具进行管理。</a:t>
            </a:r>
            <a:endParaRPr lang="zh-CN" altLang="en-US" sz="1600" dirty="0"/>
          </a:p>
        </p:txBody>
      </p:sp>
      <p:pic>
        <p:nvPicPr>
          <p:cNvPr id="3" name="图片 2"/>
          <p:cNvPicPr>
            <a:picLocks noChangeAspect="1"/>
          </p:cNvPicPr>
          <p:nvPr/>
        </p:nvPicPr>
        <p:blipFill>
          <a:blip r:embed="rId1"/>
          <a:stretch>
            <a:fillRect/>
          </a:stretch>
        </p:blipFill>
        <p:spPr>
          <a:xfrm>
            <a:off x="5148580" y="1177925"/>
            <a:ext cx="2599055" cy="1839595"/>
          </a:xfrm>
          <a:prstGeom prst="rect">
            <a:avLst/>
          </a:prstGeom>
        </p:spPr>
      </p:pic>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44</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972185" y="1654175"/>
            <a:ext cx="3680460" cy="1363345"/>
          </a:xfrm>
          <a:prstGeom prst="rect">
            <a:avLst/>
          </a:prstGeom>
        </p:spPr>
      </p:pic>
      <p:pic>
        <p:nvPicPr>
          <p:cNvPr id="6" name="图片 5"/>
          <p:cNvPicPr>
            <a:picLocks noChangeAspect="1"/>
          </p:cNvPicPr>
          <p:nvPr/>
        </p:nvPicPr>
        <p:blipFill>
          <a:blip r:embed="rId3"/>
          <a:stretch>
            <a:fillRect/>
          </a:stretch>
        </p:blipFill>
        <p:spPr>
          <a:xfrm>
            <a:off x="1259840" y="3220085"/>
            <a:ext cx="6297295" cy="1654175"/>
          </a:xfrm>
          <a:prstGeom prst="rect">
            <a:avLst/>
          </a:prstGeom>
        </p:spPr>
      </p:pic>
    </p:spTree>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76917" y="195941"/>
            <a:ext cx="195086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后续工作量评估</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65631" y="699542"/>
            <a:ext cx="7992888" cy="460375"/>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需求变更影响分析，主要内容为需求变更内容描述与后续工作量评估。</a:t>
            </a:r>
            <a:endParaRPr lang="zh-CN" altLang="en-US" sz="1600" dirty="0"/>
          </a:p>
        </p:txBody>
      </p:sp>
      <p:pic>
        <p:nvPicPr>
          <p:cNvPr id="5" name="图片 4"/>
          <p:cNvPicPr>
            <a:picLocks noChangeAspect="1"/>
          </p:cNvPicPr>
          <p:nvPr/>
        </p:nvPicPr>
        <p:blipFill>
          <a:blip r:embed="rId1"/>
          <a:stretch>
            <a:fillRect/>
          </a:stretch>
        </p:blipFill>
        <p:spPr>
          <a:xfrm>
            <a:off x="972185" y="1564005"/>
            <a:ext cx="4163060" cy="2992120"/>
          </a:xfrm>
          <a:prstGeom prst="rect">
            <a:avLst/>
          </a:prstGeom>
        </p:spPr>
      </p:pic>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45</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576" y="225928"/>
            <a:ext cx="209488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后续阶段计划性安排</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84046" y="699542"/>
            <a:ext cx="7992888" cy="829945"/>
          </a:xfrm>
          <a:prstGeom prst="rect">
            <a:avLst/>
          </a:prstGeom>
          <a:noFill/>
        </p:spPr>
        <p:txBody>
          <a:bodyPr wrap="square">
            <a:spAutoFit/>
          </a:bodyPr>
          <a:lstStyle/>
          <a:p>
            <a:pPr>
              <a:lnSpc>
                <a:spcPct val="150000"/>
              </a:lnSpc>
            </a:pP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项目小组对未来项目阶段的规划主要有总体设计与详细设计阶段、实现阶段以及测试阶段。</a:t>
            </a:r>
            <a:endParaRPr lang="zh-CN" altLang="en-US" sz="1600" dirty="0"/>
          </a:p>
        </p:txBody>
      </p:sp>
      <p:pic>
        <p:nvPicPr>
          <p:cNvPr id="4" name="图片 3"/>
          <p:cNvPicPr>
            <a:picLocks noChangeAspect="1"/>
          </p:cNvPicPr>
          <p:nvPr/>
        </p:nvPicPr>
        <p:blipFill>
          <a:blip r:embed="rId1"/>
          <a:stretch>
            <a:fillRect/>
          </a:stretch>
        </p:blipFill>
        <p:spPr>
          <a:xfrm>
            <a:off x="1043608" y="2067694"/>
            <a:ext cx="2513642" cy="2455857"/>
          </a:xfrm>
          <a:prstGeom prst="rect">
            <a:avLst/>
          </a:prstGeom>
        </p:spPr>
      </p:pic>
      <p:pic>
        <p:nvPicPr>
          <p:cNvPr id="7" name="图片 6"/>
          <p:cNvPicPr>
            <a:picLocks noChangeAspect="1"/>
          </p:cNvPicPr>
          <p:nvPr/>
        </p:nvPicPr>
        <p:blipFill>
          <a:blip r:embed="rId2"/>
          <a:stretch>
            <a:fillRect/>
          </a:stretch>
        </p:blipFill>
        <p:spPr>
          <a:xfrm>
            <a:off x="4572000" y="2048936"/>
            <a:ext cx="3168352" cy="2438797"/>
          </a:xfrm>
          <a:prstGeom prst="rect">
            <a:avLst/>
          </a:prstGeom>
        </p:spPr>
      </p:pic>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48</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576" y="225928"/>
            <a:ext cx="209488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后续阶段计划性安排</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43608" y="984952"/>
            <a:ext cx="5256584" cy="1711366"/>
          </a:xfrm>
          <a:prstGeom prst="rect">
            <a:avLst/>
          </a:prstGeom>
          <a:noFill/>
        </p:spPr>
        <p:txBody>
          <a:bodyPr wrap="square">
            <a:spAutoFit/>
          </a:bodyPr>
          <a:lstStyle/>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开发工具：</a:t>
            </a:r>
            <a:r>
              <a:rPr lang="en-US" altLang="zh-CN" dirty="0">
                <a:solidFill>
                  <a:schemeClr val="accent5">
                    <a:lumMod val="75000"/>
                  </a:schemeClr>
                </a:solidFill>
                <a:latin typeface="微软雅黑" panose="020B0503020204020204" pitchFamily="34" charset="-122"/>
                <a:ea typeface="微软雅黑" panose="020B0503020204020204" pitchFamily="34" charset="-122"/>
              </a:rPr>
              <a:t>IntelliJ IDEA + </a:t>
            </a:r>
            <a:r>
              <a:rPr lang="zh-CN" altLang="en-US" dirty="0">
                <a:solidFill>
                  <a:schemeClr val="accent5">
                    <a:lumMod val="75000"/>
                  </a:schemeClr>
                </a:solidFill>
                <a:latin typeface="微软雅黑" panose="020B0503020204020204" pitchFamily="34" charset="-122"/>
                <a:ea typeface="微软雅黑" panose="020B0503020204020204" pitchFamily="34" charset="-122"/>
              </a:rPr>
              <a:t>微信开发者工具</a:t>
            </a:r>
            <a:endParaRPr lang="en-US" altLang="zh-CN"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开发语言：</a:t>
            </a:r>
            <a:r>
              <a:rPr lang="en-US" altLang="zh-CN" dirty="0">
                <a:solidFill>
                  <a:schemeClr val="accent5">
                    <a:lumMod val="75000"/>
                  </a:schemeClr>
                </a:solidFill>
                <a:latin typeface="微软雅黑" panose="020B0503020204020204" pitchFamily="34" charset="-122"/>
                <a:ea typeface="微软雅黑" panose="020B0503020204020204" pitchFamily="34" charset="-122"/>
              </a:rPr>
              <a:t>Java + WXSS + WXML + JavaScript</a:t>
            </a:r>
            <a:endParaRPr lang="en-US" altLang="zh-CN"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数据库：微信云数据库</a:t>
            </a:r>
            <a:endParaRPr lang="en-US" altLang="zh-CN"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配置管理系统：</a:t>
            </a:r>
            <a:r>
              <a:rPr lang="en-US" altLang="zh-CN" dirty="0">
                <a:solidFill>
                  <a:schemeClr val="accent5">
                    <a:lumMod val="75000"/>
                  </a:schemeClr>
                </a:solidFill>
                <a:latin typeface="微软雅黑" panose="020B0503020204020204" pitchFamily="34" charset="-122"/>
                <a:ea typeface="微软雅黑" panose="020B0503020204020204" pitchFamily="34" charset="-122"/>
              </a:rPr>
              <a:t>git bash + gitee</a:t>
            </a:r>
            <a:endParaRPr lang="zh-CN" altLang="en-US" dirty="0"/>
          </a:p>
        </p:txBody>
      </p:sp>
      <p:sp>
        <p:nvSpPr>
          <p:cNvPr id="9" name="文本框 8"/>
          <p:cNvSpPr txBox="1"/>
          <p:nvPr/>
        </p:nvSpPr>
        <p:spPr>
          <a:xfrm>
            <a:off x="767929" y="693572"/>
            <a:ext cx="164383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设计与开发</a:t>
            </a:r>
            <a:endParaRPr lang="zh-CN" altLang="en-US" b="1" dirty="0">
              <a:solidFill>
                <a:srgbClr val="005DA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67929" y="4035921"/>
            <a:ext cx="995759"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部署</a:t>
            </a:r>
            <a:endParaRPr lang="zh-CN" altLang="en-US" b="1" dirty="0">
              <a:solidFill>
                <a:srgbClr val="005DA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46758" y="4405253"/>
            <a:ext cx="1643831" cy="463588"/>
          </a:xfrm>
          <a:prstGeom prst="rect">
            <a:avLst/>
          </a:prstGeom>
          <a:noFill/>
        </p:spPr>
        <p:txBody>
          <a:bodyPr wrap="square">
            <a:spAutoFit/>
          </a:bodyPr>
          <a:lstStyle/>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腾讯云服务器</a:t>
            </a:r>
            <a:endParaRPr lang="zh-CN" altLang="en-US" dirty="0"/>
          </a:p>
        </p:txBody>
      </p:sp>
      <p:sp>
        <p:nvSpPr>
          <p:cNvPr id="12" name="文本框 11"/>
          <p:cNvSpPr txBox="1"/>
          <p:nvPr/>
        </p:nvSpPr>
        <p:spPr>
          <a:xfrm>
            <a:off x="755576" y="2812122"/>
            <a:ext cx="995759"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测试</a:t>
            </a:r>
            <a:endParaRPr lang="zh-CN" altLang="en-US" b="1" dirty="0">
              <a:solidFill>
                <a:srgbClr val="005DA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043608" y="3111242"/>
            <a:ext cx="5401291" cy="879087"/>
          </a:xfrm>
          <a:prstGeom prst="rect">
            <a:avLst/>
          </a:prstGeom>
          <a:noFill/>
        </p:spPr>
        <p:txBody>
          <a:bodyPr wrap="square">
            <a:spAutoFit/>
          </a:bodyPr>
          <a:lstStyle/>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手工测试</a:t>
            </a:r>
            <a:r>
              <a:rPr lang="en-US" altLang="zh-CN" dirty="0">
                <a:solidFill>
                  <a:schemeClr val="accent5">
                    <a:lumMod val="75000"/>
                  </a:schemeClr>
                </a:solidFill>
                <a:latin typeface="微软雅黑" panose="020B0503020204020204" pitchFamily="34" charset="-122"/>
                <a:ea typeface="微软雅黑" panose="020B0503020204020204" pitchFamily="34" charset="-122"/>
              </a:rPr>
              <a:t> + </a:t>
            </a:r>
            <a:r>
              <a:rPr lang="zh-CN" altLang="en-US" dirty="0">
                <a:solidFill>
                  <a:schemeClr val="accent5">
                    <a:lumMod val="75000"/>
                  </a:schemeClr>
                </a:solidFill>
                <a:latin typeface="微软雅黑" panose="020B0503020204020204" pitchFamily="34" charset="-122"/>
                <a:ea typeface="微软雅黑" panose="020B0503020204020204" pitchFamily="34" charset="-122"/>
              </a:rPr>
              <a:t>自动化测试</a:t>
            </a:r>
            <a:endParaRPr lang="en-US" altLang="zh-CN"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accent5">
                    <a:lumMod val="75000"/>
                  </a:schemeClr>
                </a:solidFill>
                <a:latin typeface="微软雅黑" panose="020B0503020204020204" pitchFamily="34" charset="-122"/>
                <a:ea typeface="微软雅黑" panose="020B0503020204020204" pitchFamily="34" charset="-122"/>
              </a:rPr>
              <a:t>测试工具：</a:t>
            </a:r>
            <a:r>
              <a:rPr lang="en-US" altLang="zh-CN" dirty="0">
                <a:solidFill>
                  <a:schemeClr val="accent5">
                    <a:lumMod val="75000"/>
                  </a:schemeClr>
                </a:solidFill>
                <a:latin typeface="微软雅黑" panose="020B0503020204020204" pitchFamily="34" charset="-122"/>
                <a:ea typeface="微软雅黑" panose="020B0503020204020204" pitchFamily="34" charset="-122"/>
              </a:rPr>
              <a:t>Junit </a:t>
            </a:r>
            <a:r>
              <a:rPr lang="zh-CN" altLang="en-US" dirty="0">
                <a:solidFill>
                  <a:schemeClr val="accent5">
                    <a:lumMod val="75000"/>
                  </a:schemeClr>
                </a:solidFill>
                <a:latin typeface="微软雅黑" panose="020B0503020204020204" pitchFamily="34" charset="-122"/>
                <a:ea typeface="微软雅黑" panose="020B0503020204020204" pitchFamily="34" charset="-122"/>
              </a:rPr>
              <a:t>单元测试 </a:t>
            </a:r>
            <a:r>
              <a:rPr lang="en-US" altLang="zh-CN" dirty="0">
                <a:solidFill>
                  <a:schemeClr val="accent5">
                    <a:lumMod val="75000"/>
                  </a:schemeClr>
                </a:solidFill>
                <a:latin typeface="微软雅黑" panose="020B0503020204020204" pitchFamily="34" charset="-122"/>
                <a:ea typeface="微软雅黑" panose="020B0503020204020204" pitchFamily="34" charset="-122"/>
              </a:rPr>
              <a:t>+ JMeter </a:t>
            </a:r>
            <a:r>
              <a:rPr lang="zh-CN" altLang="en-US" dirty="0">
                <a:solidFill>
                  <a:schemeClr val="accent5">
                    <a:lumMod val="75000"/>
                  </a:schemeClr>
                </a:solidFill>
                <a:latin typeface="微软雅黑" panose="020B0503020204020204" pitchFamily="34" charset="-122"/>
                <a:ea typeface="微软雅黑" panose="020B0503020204020204" pitchFamily="34" charset="-122"/>
              </a:rPr>
              <a:t>压力测试</a:t>
            </a:r>
            <a:endParaRPr lang="zh-CN" altLang="en-US" dirty="0"/>
          </a:p>
        </p:txBody>
      </p:sp>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49</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184594"/>
            <a:ext cx="201622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a:solidFill>
                  <a:schemeClr val="tx2"/>
                </a:solidFill>
                <a:latin typeface="微软雅黑" panose="020B0503020204020204" pitchFamily="34" charset="-122"/>
                <a:ea typeface="微软雅黑" panose="020B0503020204020204" pitchFamily="34" charset="-122"/>
              </a:rPr>
              <a:t>Team Building</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12195" y="699719"/>
            <a:ext cx="5551401" cy="3472629"/>
          </a:xfrm>
          <a:prstGeom prst="rect">
            <a:avLst/>
          </a:prstGeom>
        </p:spPr>
      </p:pic>
      <p:pic>
        <p:nvPicPr>
          <p:cNvPr id="7" name="图片 6"/>
          <p:cNvPicPr>
            <a:picLocks noChangeAspect="1"/>
          </p:cNvPicPr>
          <p:nvPr/>
        </p:nvPicPr>
        <p:blipFill>
          <a:blip r:embed="rId2"/>
          <a:stretch>
            <a:fillRect/>
          </a:stretch>
        </p:blipFill>
        <p:spPr>
          <a:xfrm>
            <a:off x="3851920" y="1563638"/>
            <a:ext cx="4922222" cy="3333252"/>
          </a:xfrm>
          <a:prstGeom prst="rect">
            <a:avLst/>
          </a:prstGeom>
        </p:spPr>
      </p:pic>
      <p:sp>
        <p:nvSpPr>
          <p:cNvPr id="2" name="文本框 1"/>
          <p:cNvSpPr txBox="1"/>
          <p:nvPr/>
        </p:nvSpPr>
        <p:spPr>
          <a:xfrm>
            <a:off x="6300470" y="19621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50</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32230" y="4300220"/>
            <a:ext cx="1944370" cy="460375"/>
          </a:xfrm>
          <a:prstGeom prst="rect">
            <a:avLst/>
          </a:prstGeom>
          <a:noFill/>
        </p:spPr>
        <p:txBody>
          <a:bodyPr wrap="square">
            <a:spAutoFit/>
          </a:bodyPr>
          <a:p>
            <a:pPr>
              <a:lnSpc>
                <a:spcPct val="150000"/>
              </a:lnSpc>
            </a:pPr>
            <a:r>
              <a:rPr lang="en-US" altLang="zh-CN" sz="1600" b="1" dirty="0">
                <a:solidFill>
                  <a:schemeClr val="accent5">
                    <a:lumMod val="75000"/>
                  </a:schemeClr>
                </a:solidFill>
                <a:latin typeface="微软雅黑" panose="020B0503020204020204" pitchFamily="34" charset="-122"/>
                <a:ea typeface="微软雅黑" panose="020B0503020204020204" pitchFamily="34" charset="-122"/>
              </a:rPr>
              <a:t>4</a:t>
            </a:r>
            <a:r>
              <a:rPr lang="zh-CN" altLang="en-US" sz="1600" dirty="0">
                <a:solidFill>
                  <a:schemeClr val="accent5">
                    <a:lumMod val="75000"/>
                  </a:schemeClr>
                </a:solidFill>
                <a:latin typeface="微软雅黑" panose="020B0503020204020204" pitchFamily="34" charset="-122"/>
                <a:ea typeface="微软雅黑" panose="020B0503020204020204" pitchFamily="34" charset="-122"/>
              </a:rPr>
              <a:t>次形成文档的团建</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260" y="215265"/>
            <a:ext cx="115252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阶段任务</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699770"/>
            <a:ext cx="1868805"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阶段任务交付</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27405" y="1000125"/>
            <a:ext cx="7896860" cy="829945"/>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项目小组每周于要求的最晚交付时间（当周周日晚</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）前依照交付格式发送当周成果至杨枨老师邮箱，同时抄送组员与助教。</a:t>
            </a:r>
            <a:endParaRPr 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115695" y="1851660"/>
            <a:ext cx="3399790" cy="3111500"/>
          </a:xfrm>
          <a:prstGeom prst="rect">
            <a:avLst/>
          </a:prstGeom>
        </p:spPr>
      </p:pic>
      <p:pic>
        <p:nvPicPr>
          <p:cNvPr id="10" name="图片 9"/>
          <p:cNvPicPr>
            <a:picLocks noChangeAspect="1"/>
          </p:cNvPicPr>
          <p:nvPr/>
        </p:nvPicPr>
        <p:blipFill>
          <a:blip r:embed="rId2"/>
          <a:stretch>
            <a:fillRect/>
          </a:stretch>
        </p:blipFill>
        <p:spPr>
          <a:xfrm>
            <a:off x="4860290" y="1830070"/>
            <a:ext cx="3166745" cy="3131185"/>
          </a:xfrm>
          <a:prstGeom prst="rect">
            <a:avLst/>
          </a:prstGeom>
        </p:spPr>
      </p:pic>
    </p:spTree>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577" y="225928"/>
            <a:ext cx="164383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项目总结报告</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67929" y="693572"/>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组长 郑贇晗</a:t>
            </a:r>
            <a:endParaRPr lang="zh-CN" altLang="en-US" b="1" dirty="0">
              <a:solidFill>
                <a:srgbClr val="005DA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95205" y="1491759"/>
            <a:ext cx="3390768" cy="3355630"/>
          </a:xfrm>
          <a:prstGeom prst="rect">
            <a:avLst/>
          </a:prstGeom>
        </p:spPr>
      </p:pic>
      <p:pic>
        <p:nvPicPr>
          <p:cNvPr id="14" name="图片 13"/>
          <p:cNvPicPr/>
          <p:nvPr/>
        </p:nvPicPr>
        <p:blipFill>
          <a:blip r:embed="rId2"/>
          <a:stretch>
            <a:fillRect/>
          </a:stretch>
        </p:blipFill>
        <p:spPr>
          <a:xfrm>
            <a:off x="4860285" y="1995776"/>
            <a:ext cx="3723640" cy="1409065"/>
          </a:xfrm>
          <a:prstGeom prst="rect">
            <a:avLst/>
          </a:prstGeom>
        </p:spPr>
      </p:pic>
      <p:sp>
        <p:nvSpPr>
          <p:cNvPr id="2" name="文本框 1"/>
          <p:cNvSpPr txBox="1"/>
          <p:nvPr/>
        </p:nvSpPr>
        <p:spPr>
          <a:xfrm>
            <a:off x="5805170" y="191135"/>
            <a:ext cx="29724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51/52</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95045" y="1062990"/>
            <a:ext cx="1071880" cy="306705"/>
          </a:xfrm>
          <a:prstGeom prst="rect">
            <a:avLst/>
          </a:prstGeom>
          <a:noFill/>
        </p:spPr>
        <p:txBody>
          <a:bodyPr wrap="none" rtlCol="0" anchor="t">
            <a:spAutoFit/>
          </a:bodyPr>
          <a:p>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总结与教训</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577" y="225928"/>
            <a:ext cx="164383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项目总结报告</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67929" y="693572"/>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李东泽</a:t>
            </a:r>
            <a:endParaRPr lang="zh-CN" altLang="en-US" b="1" dirty="0">
              <a:solidFill>
                <a:srgbClr val="005DA2"/>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1"/>
          <a:stretch>
            <a:fillRect/>
          </a:stretch>
        </p:blipFill>
        <p:spPr>
          <a:xfrm>
            <a:off x="4716269" y="988065"/>
            <a:ext cx="3723640" cy="1409065"/>
          </a:xfrm>
          <a:prstGeom prst="rect">
            <a:avLst/>
          </a:prstGeom>
        </p:spPr>
      </p:pic>
      <p:sp>
        <p:nvSpPr>
          <p:cNvPr id="2" name="文本框 1"/>
          <p:cNvSpPr txBox="1"/>
          <p:nvPr/>
        </p:nvSpPr>
        <p:spPr>
          <a:xfrm>
            <a:off x="6300470" y="19113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95045" y="1062990"/>
            <a:ext cx="1071880" cy="306705"/>
          </a:xfrm>
          <a:prstGeom prst="rect">
            <a:avLst/>
          </a:prstGeom>
          <a:noFill/>
        </p:spPr>
        <p:txBody>
          <a:bodyPr wrap="none" rtlCol="0" anchor="t">
            <a:spAutoFit/>
          </a:bodyPr>
          <a:p>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总结与教训</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788535" y="2571750"/>
            <a:ext cx="894080" cy="306705"/>
          </a:xfrm>
          <a:prstGeom prst="rect">
            <a:avLst/>
          </a:prstGeom>
          <a:noFill/>
        </p:spPr>
        <p:txBody>
          <a:bodyPr wrap="none" rtlCol="0" anchor="t">
            <a:spAutoFit/>
          </a:bodyPr>
          <a:p>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组长评价</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99795" y="1635760"/>
            <a:ext cx="3750945" cy="2680335"/>
          </a:xfrm>
          <a:prstGeom prst="rect">
            <a:avLst/>
          </a:prstGeom>
        </p:spPr>
      </p:pic>
      <p:sp>
        <p:nvSpPr>
          <p:cNvPr id="7" name="文本框 6"/>
          <p:cNvSpPr txBox="1"/>
          <p:nvPr/>
        </p:nvSpPr>
        <p:spPr>
          <a:xfrm>
            <a:off x="4860290" y="2878455"/>
            <a:ext cx="3565525" cy="1476375"/>
          </a:xfrm>
          <a:prstGeom prst="rect">
            <a:avLst/>
          </a:prstGeom>
          <a:noFill/>
        </p:spPr>
        <p:txBody>
          <a:bodyPr wrap="square" rtlCol="0" anchor="t">
            <a:spAutoFit/>
          </a:bodyPr>
          <a:p>
            <a:pPr fontAlgn="auto">
              <a:lnSpc>
                <a:spcPct val="150000"/>
              </a:lnSpc>
            </a:pPr>
            <a:r>
              <a:rPr lang="zh-CN" altLang="en-US" sz="1000" dirty="0">
                <a:solidFill>
                  <a:schemeClr val="accent5">
                    <a:lumMod val="75000"/>
                  </a:schemeClr>
                </a:solidFill>
                <a:latin typeface="微软雅黑" panose="020B0503020204020204" pitchFamily="34" charset="-122"/>
                <a:ea typeface="微软雅黑" panose="020B0503020204020204" pitchFamily="34" charset="-122"/>
                <a:sym typeface="+mn-ea"/>
              </a:rPr>
              <a:t>在本小组的项目进度中，李东泽同学在工作上展现了极高的效率性，总能够按时且保质保量地完成布置的任务，同时协助小组其他组员完成较为繁重的任务。在部分进度较为迷茫的时期，他也能积极站出来通过询问其他小组进度等方式为我们后续进度的开展明确方向，在本学期的课程中很好地扮演了自己的角色。</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577" y="225928"/>
            <a:ext cx="164383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项目总结报告</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67929" y="693572"/>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柴昊龙</a:t>
            </a:r>
            <a:endParaRPr lang="zh-CN" altLang="en-US" b="1" dirty="0">
              <a:solidFill>
                <a:srgbClr val="005DA2"/>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1"/>
          <a:stretch>
            <a:fillRect/>
          </a:stretch>
        </p:blipFill>
        <p:spPr>
          <a:xfrm>
            <a:off x="4644643" y="1059567"/>
            <a:ext cx="3723640" cy="1409065"/>
          </a:xfrm>
          <a:prstGeom prst="rect">
            <a:avLst/>
          </a:prstGeom>
        </p:spPr>
      </p:pic>
      <p:sp>
        <p:nvSpPr>
          <p:cNvPr id="2" name="文本框 1"/>
          <p:cNvSpPr txBox="1"/>
          <p:nvPr/>
        </p:nvSpPr>
        <p:spPr>
          <a:xfrm>
            <a:off x="6300470" y="19113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95045" y="1062990"/>
            <a:ext cx="1071880" cy="306705"/>
          </a:xfrm>
          <a:prstGeom prst="rect">
            <a:avLst/>
          </a:prstGeom>
          <a:noFill/>
        </p:spPr>
        <p:txBody>
          <a:bodyPr wrap="none" rtlCol="0" anchor="t">
            <a:spAutoFit/>
          </a:bodyPr>
          <a:p>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总结与教训</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788535" y="2571750"/>
            <a:ext cx="894080" cy="306705"/>
          </a:xfrm>
          <a:prstGeom prst="rect">
            <a:avLst/>
          </a:prstGeom>
          <a:noFill/>
        </p:spPr>
        <p:txBody>
          <a:bodyPr wrap="none" rtlCol="0" anchor="t">
            <a:spAutoFit/>
          </a:bodyPr>
          <a:p>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组长评价</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972185" y="1419860"/>
            <a:ext cx="3051175" cy="1987550"/>
          </a:xfrm>
          <a:prstGeom prst="rect">
            <a:avLst/>
          </a:prstGeom>
        </p:spPr>
      </p:pic>
      <p:pic>
        <p:nvPicPr>
          <p:cNvPr id="7" name="图片 6"/>
          <p:cNvPicPr>
            <a:picLocks noChangeAspect="1"/>
          </p:cNvPicPr>
          <p:nvPr/>
        </p:nvPicPr>
        <p:blipFill>
          <a:blip r:embed="rId3"/>
          <a:stretch>
            <a:fillRect/>
          </a:stretch>
        </p:blipFill>
        <p:spPr>
          <a:xfrm>
            <a:off x="939800" y="3407410"/>
            <a:ext cx="3083560" cy="1701165"/>
          </a:xfrm>
          <a:prstGeom prst="rect">
            <a:avLst/>
          </a:prstGeom>
        </p:spPr>
      </p:pic>
      <p:sp>
        <p:nvSpPr>
          <p:cNvPr id="8" name="文本框 7"/>
          <p:cNvSpPr txBox="1"/>
          <p:nvPr/>
        </p:nvSpPr>
        <p:spPr>
          <a:xfrm>
            <a:off x="4860290" y="2878455"/>
            <a:ext cx="3565525" cy="1245235"/>
          </a:xfrm>
          <a:prstGeom prst="rect">
            <a:avLst/>
          </a:prstGeom>
          <a:noFill/>
        </p:spPr>
        <p:txBody>
          <a:bodyPr wrap="square" rtlCol="0" anchor="t">
            <a:spAutoFit/>
          </a:bodyPr>
          <a:p>
            <a:pPr fontAlgn="auto">
              <a:lnSpc>
                <a:spcPct val="150000"/>
              </a:lnSpc>
            </a:pPr>
            <a:r>
              <a:rPr lang="zh-CN" altLang="en-US" sz="1000" dirty="0">
                <a:solidFill>
                  <a:schemeClr val="accent5">
                    <a:lumMod val="75000"/>
                  </a:schemeClr>
                </a:solidFill>
                <a:latin typeface="微软雅黑" panose="020B0503020204020204" pitchFamily="34" charset="-122"/>
                <a:ea typeface="微软雅黑" panose="020B0503020204020204" pitchFamily="34" charset="-122"/>
                <a:sym typeface="+mn-ea"/>
              </a:rPr>
              <a:t>在本小组的项目进度中，柴昊龙同学在组内协调方面作出了很大的贡献。我们小组是由五个男生组成的，在项目原型阶段遇到了很大的瓶颈，我们的原型初稿可以说很难被最终用户接受，这导致在后期的修改阶段，柴昊龙同学付出了很大的努力去尽可能地完善前期设计上的不足，责任心强。</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577" y="225928"/>
            <a:ext cx="164383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项目总结报告</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67929" y="693572"/>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余凯</a:t>
            </a:r>
            <a:endParaRPr lang="zh-CN" altLang="en-US" b="1" dirty="0">
              <a:solidFill>
                <a:srgbClr val="005DA2"/>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1"/>
          <a:stretch>
            <a:fillRect/>
          </a:stretch>
        </p:blipFill>
        <p:spPr>
          <a:xfrm>
            <a:off x="4860032" y="915928"/>
            <a:ext cx="3723640" cy="1409065"/>
          </a:xfrm>
          <a:prstGeom prst="rect">
            <a:avLst/>
          </a:prstGeom>
        </p:spPr>
      </p:pic>
      <p:sp>
        <p:nvSpPr>
          <p:cNvPr id="2" name="文本框 1"/>
          <p:cNvSpPr txBox="1"/>
          <p:nvPr/>
        </p:nvSpPr>
        <p:spPr>
          <a:xfrm>
            <a:off x="6300470" y="19113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95045" y="1062990"/>
            <a:ext cx="1071880" cy="306705"/>
          </a:xfrm>
          <a:prstGeom prst="rect">
            <a:avLst/>
          </a:prstGeom>
          <a:noFill/>
        </p:spPr>
        <p:txBody>
          <a:bodyPr wrap="none" rtlCol="0" anchor="t">
            <a:spAutoFit/>
          </a:bodyPr>
          <a:p>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总结与教训</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788535" y="2571750"/>
            <a:ext cx="894080" cy="306705"/>
          </a:xfrm>
          <a:prstGeom prst="rect">
            <a:avLst/>
          </a:prstGeom>
          <a:noFill/>
        </p:spPr>
        <p:txBody>
          <a:bodyPr wrap="none" rtlCol="0" anchor="t">
            <a:spAutoFit/>
          </a:bodyPr>
          <a:p>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组长评价</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28040" y="1564005"/>
            <a:ext cx="3916045" cy="3016885"/>
          </a:xfrm>
          <a:prstGeom prst="rect">
            <a:avLst/>
          </a:prstGeom>
        </p:spPr>
      </p:pic>
      <p:sp>
        <p:nvSpPr>
          <p:cNvPr id="7" name="文本框 6"/>
          <p:cNvSpPr txBox="1"/>
          <p:nvPr/>
        </p:nvSpPr>
        <p:spPr>
          <a:xfrm>
            <a:off x="4860290" y="2878455"/>
            <a:ext cx="3565525" cy="1014730"/>
          </a:xfrm>
          <a:prstGeom prst="rect">
            <a:avLst/>
          </a:prstGeom>
          <a:noFill/>
        </p:spPr>
        <p:txBody>
          <a:bodyPr wrap="square" rtlCol="0" anchor="t">
            <a:spAutoFit/>
          </a:bodyPr>
          <a:p>
            <a:pPr fontAlgn="auto">
              <a:lnSpc>
                <a:spcPct val="150000"/>
              </a:lnSpc>
            </a:pPr>
            <a:r>
              <a:rPr lang="zh-CN" altLang="en-US" sz="1000" dirty="0">
                <a:solidFill>
                  <a:schemeClr val="accent5">
                    <a:lumMod val="75000"/>
                  </a:schemeClr>
                </a:solidFill>
                <a:latin typeface="微软雅黑" panose="020B0503020204020204" pitchFamily="34" charset="-122"/>
                <a:ea typeface="微软雅黑" panose="020B0503020204020204" pitchFamily="34" charset="-122"/>
                <a:sym typeface="+mn-ea"/>
              </a:rPr>
              <a:t>在本小组的项目进度中，余凯同学在周常维护部分的内容中作出了很大的贡献。在项目前期，他积极主动地去学习</a:t>
            </a:r>
            <a:r>
              <a:rPr lang="en-US" altLang="zh-CN" sz="1000" dirty="0">
                <a:solidFill>
                  <a:schemeClr val="accent5">
                    <a:lumMod val="75000"/>
                  </a:schemeClr>
                </a:solidFill>
                <a:latin typeface="微软雅黑" panose="020B0503020204020204" pitchFamily="34" charset="-122"/>
                <a:ea typeface="微软雅黑" panose="020B0503020204020204" pitchFamily="34" charset="-122"/>
                <a:sym typeface="+mn-ea"/>
              </a:rPr>
              <a:t>git</a:t>
            </a:r>
            <a:r>
              <a:rPr lang="zh-CN" altLang="en-US" sz="1000" dirty="0">
                <a:solidFill>
                  <a:schemeClr val="accent5">
                    <a:lumMod val="75000"/>
                  </a:schemeClr>
                </a:solidFill>
                <a:latin typeface="微软雅黑" panose="020B0503020204020204" pitchFamily="34" charset="-122"/>
                <a:ea typeface="微软雅黑" panose="020B0503020204020204" pitchFamily="34" charset="-122"/>
                <a:sym typeface="+mn-ea"/>
              </a:rPr>
              <a:t>相关内容并与组员分享心得体会，减轻了组员的学习成本，同时在项目过程中主动担责，有想法且会沟通，学习能力强。</a:t>
            </a:r>
            <a:endParaRPr lang="zh-CN" altLang="en-US" sz="1000" dirty="0" smtClean="0">
              <a:solidFill>
                <a:schemeClr val="accent5">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650" y="226060"/>
            <a:ext cx="162560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项目总结报告</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67929" y="693572"/>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陈楠</a:t>
            </a:r>
            <a:endParaRPr lang="zh-CN" altLang="en-US" b="1" dirty="0">
              <a:solidFill>
                <a:srgbClr val="005DA2"/>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1"/>
          <a:stretch>
            <a:fillRect/>
          </a:stretch>
        </p:blipFill>
        <p:spPr>
          <a:xfrm>
            <a:off x="4932040" y="987936"/>
            <a:ext cx="3723640" cy="1409065"/>
          </a:xfrm>
          <a:prstGeom prst="rect">
            <a:avLst/>
          </a:prstGeom>
        </p:spPr>
      </p:pic>
      <p:sp>
        <p:nvSpPr>
          <p:cNvPr id="2" name="文本框 1"/>
          <p:cNvSpPr txBox="1"/>
          <p:nvPr/>
        </p:nvSpPr>
        <p:spPr>
          <a:xfrm>
            <a:off x="6300470" y="19113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51</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95045" y="1062990"/>
            <a:ext cx="1071880" cy="306705"/>
          </a:xfrm>
          <a:prstGeom prst="rect">
            <a:avLst/>
          </a:prstGeom>
          <a:noFill/>
        </p:spPr>
        <p:txBody>
          <a:bodyPr wrap="none" rtlCol="0" anchor="t">
            <a:spAutoFit/>
          </a:bodyPr>
          <a:p>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总结与教训</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788535" y="2571750"/>
            <a:ext cx="894080" cy="306705"/>
          </a:xfrm>
          <a:prstGeom prst="rect">
            <a:avLst/>
          </a:prstGeom>
          <a:noFill/>
        </p:spPr>
        <p:txBody>
          <a:bodyPr wrap="none" rtlCol="0" anchor="t">
            <a:spAutoFit/>
          </a:bodyPr>
          <a:p>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组长评价</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972185" y="1491615"/>
            <a:ext cx="3670300" cy="2006600"/>
          </a:xfrm>
          <a:prstGeom prst="rect">
            <a:avLst/>
          </a:prstGeom>
        </p:spPr>
      </p:pic>
      <p:sp>
        <p:nvSpPr>
          <p:cNvPr id="7" name="文本框 6"/>
          <p:cNvSpPr txBox="1"/>
          <p:nvPr/>
        </p:nvSpPr>
        <p:spPr>
          <a:xfrm>
            <a:off x="4860290" y="2878455"/>
            <a:ext cx="3565525" cy="1014730"/>
          </a:xfrm>
          <a:prstGeom prst="rect">
            <a:avLst/>
          </a:prstGeom>
          <a:noFill/>
        </p:spPr>
        <p:txBody>
          <a:bodyPr wrap="square" rtlCol="0" anchor="t">
            <a:spAutoFit/>
          </a:bodyPr>
          <a:p>
            <a:pPr fontAlgn="auto">
              <a:lnSpc>
                <a:spcPct val="150000"/>
              </a:lnSpc>
            </a:pPr>
            <a:r>
              <a:rPr lang="zh-CN" altLang="en-US" sz="1000" dirty="0">
                <a:solidFill>
                  <a:schemeClr val="accent5">
                    <a:lumMod val="75000"/>
                  </a:schemeClr>
                </a:solidFill>
                <a:latin typeface="微软雅黑" panose="020B0503020204020204" pitchFamily="34" charset="-122"/>
                <a:ea typeface="微软雅黑" panose="020B0503020204020204" pitchFamily="34" charset="-122"/>
                <a:sym typeface="+mn-ea"/>
              </a:rPr>
              <a:t>在本小组的项目进度中，陈楠同学负责了很多后期文档的维护与审核工作，这一部分需要花费很大的精力。陈楠同学积极服从项目小组分工安排，做事细致，为组长减轻了很多文档审核部分的压力。</a:t>
            </a:r>
            <a:endParaRPr lang="en-US" altLang="zh-CN" sz="1000" dirty="0" smtClean="0">
              <a:solidFill>
                <a:schemeClr val="accent5">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650" y="226060"/>
            <a:ext cx="208915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移动课堂助理需求</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67715" y="693420"/>
            <a:ext cx="101092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计划</a:t>
            </a:r>
            <a:endParaRPr lang="zh-CN" altLang="en-US" b="1" dirty="0">
              <a:solidFill>
                <a:srgbClr val="005DA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300470" y="19113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54</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43940" y="1061720"/>
            <a:ext cx="7270750" cy="1060450"/>
          </a:xfrm>
          <a:prstGeom prst="rect">
            <a:avLst/>
          </a:prstGeom>
          <a:noFill/>
        </p:spPr>
        <p:txBody>
          <a:bodyPr wrap="square" rtlCol="0" anchor="t">
            <a:spAutoFit/>
          </a:bodyPr>
          <a:p>
            <a:pPr fontAlgn="auto">
              <a:lnSpc>
                <a:spcPct val="150000"/>
              </a:lnSpc>
            </a:pPr>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项目小组首先对移动课堂助理这一需求进行分析，列出该需求可能涉及的子需求，同时明确项目的干系人、时间等要素，在本阶段完成项目计划书与项目章程的初稿，与项目下达者进行首次确认。</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67715" y="2203450"/>
            <a:ext cx="1010920" cy="368300"/>
          </a:xfrm>
          <a:prstGeom prst="rect">
            <a:avLst/>
          </a:prstGeom>
          <a:noFill/>
        </p:spPr>
        <p:txBody>
          <a:bodyPr wrap="square">
            <a:spAutoFit/>
          </a:bodyPr>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分析</a:t>
            </a:r>
            <a:endParaRPr lang="zh-CN" altLang="en-US" b="1" dirty="0">
              <a:solidFill>
                <a:srgbClr val="005DA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43940" y="2571750"/>
            <a:ext cx="7270750" cy="737235"/>
          </a:xfrm>
          <a:prstGeom prst="rect">
            <a:avLst/>
          </a:prstGeom>
          <a:noFill/>
        </p:spPr>
        <p:txBody>
          <a:bodyPr wrap="square" rtlCol="0" anchor="t">
            <a:spAutoFit/>
          </a:bodyPr>
          <a:p>
            <a:pPr fontAlgn="auto">
              <a:lnSpc>
                <a:spcPct val="150000"/>
              </a:lnSpc>
            </a:pPr>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在本阶段进行需求的获取，主要通过与目标用户的访谈，获取新的需求，判断各个需求的可行性，建立需求用例文档、界面原型并与目标用户保持确认。（需求开发与管理）</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39470" y="3499485"/>
            <a:ext cx="1010920" cy="368300"/>
          </a:xfrm>
          <a:prstGeom prst="rect">
            <a:avLst/>
          </a:prstGeom>
          <a:noFill/>
        </p:spPr>
        <p:txBody>
          <a:bodyPr wrap="square">
            <a:spAutoFit/>
          </a:bodyPr>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设计</a:t>
            </a:r>
            <a:endParaRPr lang="zh-CN" altLang="en-US" b="1" dirty="0">
              <a:solidFill>
                <a:srgbClr val="005DA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115695" y="3867785"/>
            <a:ext cx="7270750" cy="737235"/>
          </a:xfrm>
          <a:prstGeom prst="rect">
            <a:avLst/>
          </a:prstGeom>
          <a:noFill/>
        </p:spPr>
        <p:txBody>
          <a:bodyPr wrap="square" rtlCol="0" anchor="t">
            <a:spAutoFit/>
          </a:bodyPr>
          <a:p>
            <a:pPr fontAlgn="auto">
              <a:lnSpc>
                <a:spcPct val="150000"/>
              </a:lnSpc>
            </a:pPr>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分为总体设计与详细设计两个部分，对后续具体实现过程中的诸如数据库、开发语言等详细内容作出设计规划。</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650" y="226060"/>
            <a:ext cx="208915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移动课堂助理需求</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67715" y="693420"/>
            <a:ext cx="101092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测试</a:t>
            </a:r>
            <a:endParaRPr lang="zh-CN" altLang="en-US" b="1" dirty="0">
              <a:solidFill>
                <a:srgbClr val="005DA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300470" y="19113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54</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43940" y="1061720"/>
            <a:ext cx="7270750" cy="737235"/>
          </a:xfrm>
          <a:prstGeom prst="rect">
            <a:avLst/>
          </a:prstGeom>
          <a:noFill/>
        </p:spPr>
        <p:txBody>
          <a:bodyPr wrap="square" rtlCol="0" anchor="t">
            <a:spAutoFit/>
          </a:bodyPr>
          <a:p>
            <a:pPr fontAlgn="auto">
              <a:lnSpc>
                <a:spcPct val="150000"/>
              </a:lnSpc>
            </a:pPr>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在项目初步开发完毕后，依据先前的测试用例对项目进行单元、集成直至系统测试，与目标用户确认。</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67715" y="1798955"/>
            <a:ext cx="1010920" cy="368300"/>
          </a:xfrm>
          <a:prstGeom prst="rect">
            <a:avLst/>
          </a:prstGeom>
          <a:noFill/>
        </p:spPr>
        <p:txBody>
          <a:bodyPr wrap="square">
            <a:spAutoFit/>
          </a:bodyPr>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维护</a:t>
            </a:r>
            <a:endParaRPr lang="zh-CN" altLang="en-US" b="1" dirty="0">
              <a:solidFill>
                <a:srgbClr val="005DA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43940" y="2167255"/>
            <a:ext cx="7270750" cy="737235"/>
          </a:xfrm>
          <a:prstGeom prst="rect">
            <a:avLst/>
          </a:prstGeom>
          <a:noFill/>
        </p:spPr>
        <p:txBody>
          <a:bodyPr wrap="square" rtlCol="0" anchor="t">
            <a:spAutoFit/>
          </a:bodyPr>
          <a:p>
            <a:pPr fontAlgn="auto">
              <a:lnSpc>
                <a:spcPct val="150000"/>
              </a:lnSpc>
            </a:pPr>
            <a:r>
              <a:rPr lang="zh-CN" altLang="en-US" sz="1400" dirty="0">
                <a:solidFill>
                  <a:schemeClr val="accent5">
                    <a:lumMod val="75000"/>
                  </a:schemeClr>
                </a:solidFill>
                <a:latin typeface="微软雅黑" panose="020B0503020204020204" pitchFamily="34" charset="-122"/>
                <a:ea typeface="微软雅黑" panose="020B0503020204020204" pitchFamily="34" charset="-122"/>
                <a:sym typeface="+mn-ea"/>
              </a:rPr>
              <a:t>在项目总体测试完毕交付后，与用户保持联系，针对用户在后续使用过程中反馈的问题及时召集开发团队进行讨论，使后续软件的维护得到保障。</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1" y="1930936"/>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02</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6" name="组合 35"/>
          <p:cNvGrpSpPr/>
          <p:nvPr/>
        </p:nvGrpSpPr>
        <p:grpSpPr>
          <a:xfrm>
            <a:off x="5049296"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9" name="组合 38"/>
          <p:cNvGrpSpPr/>
          <p:nvPr/>
        </p:nvGrpSpPr>
        <p:grpSpPr>
          <a:xfrm>
            <a:off x="3105080"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3" name="组合 42"/>
          <p:cNvGrpSpPr/>
          <p:nvPr/>
        </p:nvGrpSpPr>
        <p:grpSpPr>
          <a:xfrm>
            <a:off x="3753152"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
        <p:nvSpPr>
          <p:cNvPr id="22" name="文本框 21"/>
          <p:cNvSpPr txBox="1"/>
          <p:nvPr/>
        </p:nvSpPr>
        <p:spPr>
          <a:xfrm>
            <a:off x="3465239" y="2395170"/>
            <a:ext cx="2236510" cy="707886"/>
          </a:xfrm>
          <a:prstGeom prst="rect">
            <a:avLst/>
          </a:prstGeom>
          <a:noFill/>
        </p:spPr>
        <p:txBody>
          <a:bodyPr wrap="none" rtlCol="0">
            <a:spAutoFit/>
          </a:bodyPr>
          <a:lstStyle/>
          <a:p>
            <a:pPr algn="dist"/>
            <a:r>
              <a:rPr lang="zh-CN" altLang="en-US" sz="4000" b="1" dirty="0">
                <a:solidFill>
                  <a:schemeClr val="tx2"/>
                </a:solidFill>
                <a:latin typeface="微软雅黑" panose="020B0503020204020204" pitchFamily="34" charset="-122"/>
                <a:ea typeface="微软雅黑" panose="020B0503020204020204" pitchFamily="34" charset="-122"/>
              </a:rPr>
              <a:t>项目原型</a:t>
            </a:r>
            <a:endParaRPr lang="en-US" altLang="zh-CN" sz="4000" b="1"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184594"/>
            <a:ext cx="12961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界面与原型</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46" name="Title 1"/>
          <p:cNvSpPr txBox="1"/>
          <p:nvPr/>
        </p:nvSpPr>
        <p:spPr>
          <a:xfrm>
            <a:off x="787614" y="584485"/>
            <a:ext cx="7568771" cy="12671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lnSpc>
                <a:spcPct val="150000"/>
              </a:lnSpc>
            </a:pPr>
            <a:endParaRPr lang="en-GB"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87613" y="633694"/>
            <a:ext cx="5296555" cy="458908"/>
          </a:xfrm>
          <a:prstGeom prst="rect">
            <a:avLst/>
          </a:prstGeom>
          <a:noFill/>
        </p:spPr>
        <p:txBody>
          <a:bodyPr wrap="square">
            <a:spAutoFit/>
          </a:bodyPr>
          <a:lstStyle/>
          <a:p>
            <a:pPr>
              <a:lnSpc>
                <a:spcPct val="150000"/>
              </a:lnSpc>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设计工具：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MasterGo</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15542" y="1046886"/>
            <a:ext cx="6912768" cy="874407"/>
          </a:xfrm>
          <a:prstGeom prst="rect">
            <a:avLst/>
          </a:prstGeom>
          <a:noFill/>
        </p:spPr>
        <p:txBody>
          <a:bodyPr wrap="square">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hlinkClick r:id="rId1"/>
              </a:rPr>
              <a:t>https://mastergo.com/file/57013029335433?page_id=M</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267744" y="1707654"/>
            <a:ext cx="4909458" cy="3177643"/>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1" y="1930936"/>
            <a:ext cx="1612900" cy="156845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03</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556337" y="2499742"/>
            <a:ext cx="2031325" cy="646331"/>
          </a:xfrm>
          <a:prstGeom prst="rect">
            <a:avLst/>
          </a:prstGeom>
          <a:noFill/>
        </p:spPr>
        <p:txBody>
          <a:bodyPr wrap="none" rtlCol="0">
            <a:spAutoFit/>
          </a:bodyPr>
          <a:lstStyle/>
          <a:p>
            <a:r>
              <a:rPr lang="zh-CN" altLang="en-US" sz="3600" b="1" dirty="0">
                <a:solidFill>
                  <a:schemeClr val="tx2"/>
                </a:solidFill>
                <a:latin typeface="微软雅黑" panose="020B0503020204020204" pitchFamily="34" charset="-122"/>
                <a:ea typeface="微软雅黑" panose="020B0503020204020204" pitchFamily="34" charset="-122"/>
              </a:rPr>
              <a:t>分工参考</a:t>
            </a:r>
            <a:endParaRPr lang="zh-CN" altLang="en-US" sz="3600" b="1" dirty="0">
              <a:solidFill>
                <a:schemeClr val="tx2"/>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7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6" name="组合 35"/>
          <p:cNvGrpSpPr/>
          <p:nvPr/>
        </p:nvGrpSpPr>
        <p:grpSpPr>
          <a:xfrm>
            <a:off x="5049296"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9" name="组合 38"/>
          <p:cNvGrpSpPr/>
          <p:nvPr/>
        </p:nvGrpSpPr>
        <p:grpSpPr>
          <a:xfrm>
            <a:off x="3105080"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3" name="组合 42"/>
          <p:cNvGrpSpPr/>
          <p:nvPr/>
        </p:nvGrpSpPr>
        <p:grpSpPr>
          <a:xfrm>
            <a:off x="3753152"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755650" y="215265"/>
            <a:ext cx="143764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项目计划阶段</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60" y="764113"/>
            <a:ext cx="14401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项目章程</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87614" y="1083619"/>
            <a:ext cx="7744826" cy="1156855"/>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项目小组在首周完成人员分组以及确定选题后，立刻开展项目章程的制定，内容包括</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项目概述、干系人分析、完成时间与交付物</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。初稿完成后，在后续与项目下达者访谈的过程中得到</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确认</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311152" y="4098783"/>
            <a:ext cx="966991" cy="276999"/>
          </a:xfrm>
          <a:prstGeom prst="rect">
            <a:avLst/>
          </a:prstGeom>
          <a:noFill/>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内部干系人</a:t>
            </a:r>
            <a:endParaRPr lang="zh-CN" altLang="en-US" sz="1200" dirty="0"/>
          </a:p>
        </p:txBody>
      </p:sp>
      <p:pic>
        <p:nvPicPr>
          <p:cNvPr id="3" name="图片 2"/>
          <p:cNvPicPr>
            <a:picLocks noChangeAspect="1"/>
          </p:cNvPicPr>
          <p:nvPr/>
        </p:nvPicPr>
        <p:blipFill>
          <a:blip r:embed="rId1"/>
          <a:stretch>
            <a:fillRect/>
          </a:stretch>
        </p:blipFill>
        <p:spPr>
          <a:xfrm>
            <a:off x="814428" y="2442489"/>
            <a:ext cx="3960440" cy="1454279"/>
          </a:xfrm>
          <a:prstGeom prst="rect">
            <a:avLst/>
          </a:prstGeom>
        </p:spPr>
      </p:pic>
      <p:pic>
        <p:nvPicPr>
          <p:cNvPr id="8" name="图片 7"/>
          <p:cNvPicPr>
            <a:picLocks noChangeAspect="1"/>
          </p:cNvPicPr>
          <p:nvPr/>
        </p:nvPicPr>
        <p:blipFill>
          <a:blip r:embed="rId2"/>
          <a:stretch>
            <a:fillRect/>
          </a:stretch>
        </p:blipFill>
        <p:spPr>
          <a:xfrm>
            <a:off x="5300483" y="2385760"/>
            <a:ext cx="3021945" cy="1567736"/>
          </a:xfrm>
          <a:prstGeom prst="rect">
            <a:avLst/>
          </a:prstGeom>
        </p:spPr>
      </p:pic>
      <p:sp>
        <p:nvSpPr>
          <p:cNvPr id="13" name="文本框 12"/>
          <p:cNvSpPr txBox="1"/>
          <p:nvPr/>
        </p:nvSpPr>
        <p:spPr>
          <a:xfrm>
            <a:off x="6327959" y="4098783"/>
            <a:ext cx="966991" cy="276999"/>
          </a:xfrm>
          <a:prstGeom prst="rect">
            <a:avLst/>
          </a:prstGeom>
          <a:noFill/>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外部干系人</a:t>
            </a:r>
            <a:endParaRPr lang="zh-CN" altLang="en-US" sz="1200" dirty="0"/>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260" y="215265"/>
            <a:ext cx="2318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小组分工与绩效评定</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46" name="Title 1"/>
          <p:cNvSpPr txBox="1"/>
          <p:nvPr/>
        </p:nvSpPr>
        <p:spPr>
          <a:xfrm>
            <a:off x="787614" y="584485"/>
            <a:ext cx="7568771" cy="12671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lnSpc>
                <a:spcPct val="150000"/>
              </a:lnSpc>
            </a:pPr>
            <a:endParaRPr lang="en-GB"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84203" y="555438"/>
            <a:ext cx="7776864" cy="458908"/>
          </a:xfrm>
          <a:prstGeom prst="rect">
            <a:avLst/>
          </a:prstGeom>
          <a:noFill/>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项目阶段分工详情见</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，本处给出整个项目小组的绩效评定。</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2"/>
          <p:cNvGraphicFramePr>
            <a:graphicFrameLocks noGrp="1"/>
          </p:cNvGraphicFramePr>
          <p:nvPr>
            <p:custDataLst>
              <p:tags r:id="rId1"/>
            </p:custDataLst>
          </p:nvPr>
        </p:nvGraphicFramePr>
        <p:xfrm>
          <a:off x="827708" y="1059195"/>
          <a:ext cx="7118985" cy="3942080"/>
        </p:xfrm>
        <a:graphic>
          <a:graphicData uri="http://schemas.openxmlformats.org/drawingml/2006/table">
            <a:tbl>
              <a:tblPr firstRow="1" bandRow="1">
                <a:tableStyleId>{5C22544A-7EE6-4342-B048-85BDC9FD1C3A}</a:tableStyleId>
              </a:tblPr>
              <a:tblGrid>
                <a:gridCol w="2379345"/>
                <a:gridCol w="984250"/>
                <a:gridCol w="1003300"/>
                <a:gridCol w="984885"/>
                <a:gridCol w="893445"/>
                <a:gridCol w="873760"/>
              </a:tblGrid>
              <a:tr h="370840">
                <a:tc>
                  <a:txBody>
                    <a:bodyPr/>
                    <a:lstStyle/>
                    <a:p>
                      <a:pPr algn="ctr"/>
                      <a:r>
                        <a:rPr lang="zh-CN" altLang="en-US" dirty="0"/>
                        <a:t>内容</a:t>
                      </a:r>
                      <a:endParaRPr lang="zh-CN" altLang="en-US" dirty="0"/>
                    </a:p>
                  </a:txBody>
                  <a:tcPr/>
                </a:tc>
                <a:tc>
                  <a:txBody>
                    <a:bodyPr/>
                    <a:lstStyle/>
                    <a:p>
                      <a:pPr algn="ctr"/>
                      <a:r>
                        <a:rPr lang="zh-CN" altLang="en-US" dirty="0"/>
                        <a:t>范伟</a:t>
                      </a:r>
                      <a:endParaRPr lang="zh-CN" altLang="en-US" dirty="0"/>
                    </a:p>
                  </a:txBody>
                  <a:tcPr/>
                </a:tc>
                <a:tc>
                  <a:txBody>
                    <a:bodyPr/>
                    <a:lstStyle/>
                    <a:p>
                      <a:pPr algn="ctr"/>
                      <a:r>
                        <a:rPr lang="zh-CN" altLang="en-US" sz="1800" dirty="0">
                          <a:sym typeface="+mn-ea"/>
                        </a:rPr>
                        <a:t>鲍明</a:t>
                      </a:r>
                      <a:endParaRPr lang="zh-CN" altLang="en-US" dirty="0"/>
                    </a:p>
                  </a:txBody>
                  <a:tcPr/>
                </a:tc>
                <a:tc>
                  <a:txBody>
                    <a:bodyPr/>
                    <a:lstStyle/>
                    <a:p>
                      <a:pPr algn="ctr"/>
                      <a:r>
                        <a:rPr lang="zh-CN" altLang="en-US" dirty="0"/>
                        <a:t>李时博</a:t>
                      </a:r>
                      <a:endParaRPr lang="zh-CN" altLang="en-US" dirty="0"/>
                    </a:p>
                  </a:txBody>
                  <a:tcPr/>
                </a:tc>
                <a:tc>
                  <a:txBody>
                    <a:bodyPr/>
                    <a:lstStyle/>
                    <a:p>
                      <a:pPr algn="ctr"/>
                      <a:r>
                        <a:rPr lang="zh-CN" altLang="en-US" dirty="0"/>
                        <a:t>潘劲帆</a:t>
                      </a:r>
                      <a:endParaRPr lang="zh-CN" altLang="en-US" dirty="0"/>
                    </a:p>
                  </a:txBody>
                  <a:tcPr/>
                </a:tc>
                <a:tc>
                  <a:txBody>
                    <a:bodyPr/>
                    <a:lstStyle/>
                    <a:p>
                      <a:pPr algn="ctr"/>
                      <a:r>
                        <a:rPr lang="zh-CN" altLang="en-US" dirty="0"/>
                        <a:t>廖心雅</a:t>
                      </a:r>
                      <a:endParaRPr lang="zh-CN" altLang="en-US" dirty="0"/>
                    </a:p>
                  </a:txBody>
                  <a:tcPr/>
                </a:tc>
              </a:tr>
              <a:tr h="370840">
                <a:tc>
                  <a:txBody>
                    <a:bodyPr/>
                    <a:lstStyle/>
                    <a:p>
                      <a:pPr algn="ctr"/>
                      <a:r>
                        <a:rPr lang="zh-CN" altLang="en-US" dirty="0"/>
                        <a:t>文档编写能力（</a:t>
                      </a:r>
                      <a:r>
                        <a:rPr lang="en-US" altLang="zh-CN" dirty="0"/>
                        <a:t>40%</a:t>
                      </a:r>
                      <a:r>
                        <a:rPr lang="zh-CN" altLang="en-US" dirty="0"/>
                        <a:t>）</a:t>
                      </a:r>
                      <a:endParaRPr lang="zh-CN" altLang="en-US" dirty="0"/>
                    </a:p>
                  </a:txBody>
                  <a:tcPr/>
                </a:tc>
                <a:tc>
                  <a:txBody>
                    <a:bodyPr/>
                    <a:lstStyle/>
                    <a:p>
                      <a:pPr algn="ctr"/>
                      <a:r>
                        <a:rPr lang="en-US" altLang="zh-CN" dirty="0"/>
                        <a:t>37/38/</a:t>
                      </a:r>
                      <a:endParaRPr lang="en-US" altLang="zh-CN" dirty="0"/>
                    </a:p>
                    <a:p>
                      <a:pPr algn="ctr"/>
                      <a:r>
                        <a:rPr lang="en-US" altLang="zh-CN" dirty="0"/>
                        <a:t>38/36</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38/39/</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38/37</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37/35/</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38/38</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36/35/36/35</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35/35/37/38</a:t>
                      </a:r>
                      <a:endParaRPr lang="en-US" altLang="zh-CN" dirty="0"/>
                    </a:p>
                  </a:txBody>
                  <a:tcPr/>
                </a:tc>
              </a:tr>
              <a:tr h="640080">
                <a:tc>
                  <a:txBody>
                    <a:bodyPr/>
                    <a:lstStyle/>
                    <a:p>
                      <a:pPr algn="ctr"/>
                      <a:r>
                        <a:rPr lang="zh-CN" altLang="en-US" dirty="0"/>
                        <a:t>准时与效率（</a:t>
                      </a:r>
                      <a:r>
                        <a:rPr lang="en-US" altLang="zh-CN" dirty="0"/>
                        <a:t>20%</a:t>
                      </a:r>
                      <a:r>
                        <a:rPr lang="zh-CN" altLang="en-US" dirty="0"/>
                        <a:t>）</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19/19/</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15/20</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18/19/</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14/19</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17/19/</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14/18</a:t>
                      </a:r>
                      <a:endParaRPr lang="en-US" altLang="zh-CN" dirty="0"/>
                    </a:p>
                  </a:txBody>
                  <a:tcPr/>
                </a:tc>
                <a:tc>
                  <a:txBody>
                    <a:bodyPr/>
                    <a:lstStyle/>
                    <a:p>
                      <a:pPr algn="ctr"/>
                      <a:r>
                        <a:rPr lang="en-US" altLang="zh-CN"/>
                        <a:t>17/19/19/15</a:t>
                      </a:r>
                      <a:endParaRPr lang="en-US" altLang="zh-CN"/>
                    </a:p>
                  </a:txBody>
                  <a:tcPr/>
                </a:tc>
                <a:tc>
                  <a:txBody>
                    <a:bodyPr/>
                    <a:lstStyle/>
                    <a:p>
                      <a:pPr algn="ctr"/>
                      <a:r>
                        <a:rPr lang="en-US" altLang="zh-CN" dirty="0"/>
                        <a:t>16/17/19/13</a:t>
                      </a:r>
                      <a:endParaRPr lang="en-US" altLang="zh-CN" dirty="0"/>
                    </a:p>
                  </a:txBody>
                  <a:tcPr/>
                </a:tc>
              </a:tr>
              <a:tr h="370840">
                <a:tc>
                  <a:txBody>
                    <a:bodyPr/>
                    <a:lstStyle/>
                    <a:p>
                      <a:pPr algn="ctr"/>
                      <a:r>
                        <a:rPr lang="zh-CN" altLang="en-US" dirty="0"/>
                        <a:t>分工完成情况（</a:t>
                      </a:r>
                      <a:r>
                        <a:rPr lang="en-US" altLang="zh-CN" dirty="0"/>
                        <a:t>20%</a:t>
                      </a:r>
                      <a:r>
                        <a:rPr lang="zh-CN" altLang="en-US" dirty="0"/>
                        <a:t>）</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18/19/</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18/20</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19/18/</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19/19</a:t>
                      </a:r>
                      <a:endParaRPr lang="en-US" altLang="zh-CN" dirty="0"/>
                    </a:p>
                  </a:txBody>
                  <a:tcPr/>
                </a:tc>
                <a:tc>
                  <a:txBody>
                    <a:bodyPr/>
                    <a:lstStyle/>
                    <a:p>
                      <a:pPr algn="ctr"/>
                      <a:r>
                        <a:rPr lang="en-US" altLang="zh-CN" dirty="0"/>
                        <a:t>18/17/</a:t>
                      </a:r>
                      <a:endParaRPr lang="en-US" altLang="zh-CN" dirty="0"/>
                    </a:p>
                    <a:p>
                      <a:pPr algn="ctr"/>
                      <a:r>
                        <a:rPr lang="en-US" altLang="zh-CN" dirty="0"/>
                        <a:t>17/18</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18/17/19/20</a:t>
                      </a:r>
                      <a:endParaRPr lang="en-US" altLang="zh-CN" dirty="0"/>
                    </a:p>
                  </a:txBody>
                  <a:tcPr/>
                </a:tc>
                <a:tc>
                  <a:txBody>
                    <a:bodyPr/>
                    <a:lstStyle/>
                    <a:p>
                      <a:pPr algn="ctr"/>
                      <a:r>
                        <a:rPr lang="en-US" altLang="zh-CN" dirty="0"/>
                        <a:t>17/17/19/18</a:t>
                      </a:r>
                      <a:endParaRPr lang="en-US" altLang="zh-CN" dirty="0"/>
                    </a:p>
                  </a:txBody>
                  <a:tcPr/>
                </a:tc>
              </a:tr>
              <a:tr h="370840">
                <a:tc>
                  <a:txBody>
                    <a:bodyPr/>
                    <a:lstStyle/>
                    <a:p>
                      <a:pPr algn="ctr"/>
                      <a:r>
                        <a:rPr lang="zh-CN" altLang="en-US" dirty="0"/>
                        <a:t>沟通能力（</a:t>
                      </a:r>
                      <a:r>
                        <a:rPr lang="en-US" altLang="zh-CN" dirty="0"/>
                        <a:t>10%</a:t>
                      </a:r>
                      <a:r>
                        <a:rPr lang="zh-CN" altLang="en-US" dirty="0"/>
                        <a:t>）</a:t>
                      </a:r>
                      <a:endParaRPr lang="zh-CN" altLang="en-US" dirty="0"/>
                    </a:p>
                  </a:txBody>
                  <a:tcPr/>
                </a:tc>
                <a:tc>
                  <a:txBody>
                    <a:bodyPr/>
                    <a:lstStyle/>
                    <a:p>
                      <a:pPr algn="ctr"/>
                      <a:r>
                        <a:rPr lang="en-US" altLang="zh-CN" dirty="0"/>
                        <a:t>9/9/</a:t>
                      </a:r>
                      <a:endParaRPr lang="en-US" altLang="zh-CN" dirty="0"/>
                    </a:p>
                    <a:p>
                      <a:pPr algn="ctr"/>
                      <a:r>
                        <a:rPr lang="en-US" altLang="zh-CN" dirty="0"/>
                        <a:t>8/8</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9/8/</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8/8</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9/8/</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7/7</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7/9/</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8/10</a:t>
                      </a:r>
                      <a:endParaRPr lang="en-US" altLang="zh-CN" dirty="0"/>
                    </a:p>
                  </a:txBody>
                  <a:tcPr/>
                </a:tc>
                <a:tc>
                  <a:txBody>
                    <a:bodyPr/>
                    <a:lstStyle/>
                    <a:p>
                      <a:pPr algn="ctr"/>
                      <a:r>
                        <a:rPr lang="en-US" altLang="zh-CN" dirty="0"/>
                        <a:t>7/9/</a:t>
                      </a:r>
                      <a:endParaRPr lang="en-US" altLang="zh-CN" dirty="0"/>
                    </a:p>
                    <a:p>
                      <a:pPr algn="ctr"/>
                      <a:r>
                        <a:rPr lang="en-US" altLang="zh-CN" dirty="0"/>
                        <a:t>8/8</a:t>
                      </a:r>
                      <a:endParaRPr lang="en-US" altLang="zh-CN" dirty="0"/>
                    </a:p>
                  </a:txBody>
                  <a:tcPr/>
                </a:tc>
              </a:tr>
              <a:tr h="370840">
                <a:tc>
                  <a:txBody>
                    <a:bodyPr/>
                    <a:lstStyle/>
                    <a:p>
                      <a:pPr algn="ctr"/>
                      <a:r>
                        <a:rPr lang="zh-CN" altLang="en-US" dirty="0"/>
                        <a:t>团队协作（</a:t>
                      </a:r>
                      <a:r>
                        <a:rPr lang="en-US" altLang="zh-CN" dirty="0"/>
                        <a:t>10%</a:t>
                      </a:r>
                      <a:r>
                        <a:rPr lang="zh-CN" altLang="en-US" dirty="0"/>
                        <a:t>）</a:t>
                      </a:r>
                      <a:endParaRPr lang="zh-CN" altLang="en-US" dirty="0"/>
                    </a:p>
                  </a:txBody>
                  <a:tcPr/>
                </a:tc>
                <a:tc>
                  <a:txBody>
                    <a:bodyPr/>
                    <a:lstStyle/>
                    <a:p>
                      <a:pPr algn="ctr"/>
                      <a:r>
                        <a:rPr lang="en-US" altLang="zh-CN" dirty="0"/>
                        <a:t>8/9/</a:t>
                      </a:r>
                      <a:endParaRPr lang="en-US" altLang="zh-CN" dirty="0"/>
                    </a:p>
                    <a:p>
                      <a:pPr algn="ctr"/>
                      <a:r>
                        <a:rPr lang="en-US" altLang="zh-CN" dirty="0"/>
                        <a:t>8.5/9</a:t>
                      </a:r>
                      <a:endParaRPr lang="en-US" altLang="zh-CN" dirty="0"/>
                    </a:p>
                  </a:txBody>
                  <a:tcPr/>
                </a:tc>
                <a:tc>
                  <a:txBody>
                    <a:bodyPr/>
                    <a:lstStyle/>
                    <a:p>
                      <a:pPr algn="ctr"/>
                      <a:r>
                        <a:rPr lang="en-US" altLang="zh-CN" dirty="0"/>
                        <a:t>7/8/</a:t>
                      </a:r>
                      <a:endParaRPr lang="en-US" altLang="zh-CN" dirty="0"/>
                    </a:p>
                    <a:p>
                      <a:pPr algn="ctr"/>
                      <a:r>
                        <a:rPr lang="en-US" altLang="zh-CN" dirty="0"/>
                        <a:t>9.5/7</a:t>
                      </a:r>
                      <a:endParaRPr lang="en-US" altLang="zh-CN" dirty="0"/>
                    </a:p>
                  </a:txBody>
                  <a:tcPr/>
                </a:tc>
                <a:tc>
                  <a:txBody>
                    <a:bodyPr/>
                    <a:lstStyle/>
                    <a:p>
                      <a:pPr algn="ctr"/>
                      <a:r>
                        <a:rPr lang="en-US" altLang="zh-CN" dirty="0"/>
                        <a:t>9/8/</a:t>
                      </a:r>
                      <a:endParaRPr lang="en-US" altLang="zh-CN" dirty="0"/>
                    </a:p>
                    <a:p>
                      <a:pPr algn="ctr"/>
                      <a:r>
                        <a:rPr lang="en-US" altLang="zh-CN" dirty="0"/>
                        <a:t>9.5/7</a:t>
                      </a:r>
                      <a:endParaRPr lang="en-US" altLang="zh-CN" dirty="0"/>
                    </a:p>
                  </a:txBody>
                  <a:tcPr/>
                </a:tc>
                <a:tc>
                  <a:txBody>
                    <a:bodyPr/>
                    <a:lstStyle/>
                    <a:p>
                      <a:pPr algn="ctr"/>
                      <a:r>
                        <a:rPr lang="en-US" altLang="zh-CN" dirty="0"/>
                        <a:t>9/8/</a:t>
                      </a:r>
                      <a:endParaRPr lang="en-US" altLang="zh-CN" dirty="0"/>
                    </a:p>
                    <a:p>
                      <a:pPr algn="ctr"/>
                      <a:r>
                        <a:rPr lang="en-US" altLang="zh-CN" dirty="0"/>
                        <a:t>8/7</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9/9/</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8/8</a:t>
                      </a:r>
                      <a:endParaRPr lang="en-US" altLang="zh-CN" dirty="0"/>
                    </a:p>
                  </a:txBody>
                  <a:tcPr/>
                </a:tc>
              </a:tr>
              <a:tr h="370840">
                <a:tc>
                  <a:txBody>
                    <a:bodyPr/>
                    <a:lstStyle/>
                    <a:p>
                      <a:pPr algn="ctr"/>
                      <a:r>
                        <a:rPr lang="zh-CN" altLang="en-US" dirty="0"/>
                        <a:t>总评打分</a:t>
                      </a:r>
                      <a:endParaRPr lang="zh-CN" altLang="en-US" dirty="0"/>
                    </a:p>
                  </a:txBody>
                  <a:tcPr/>
                </a:tc>
                <a:tc>
                  <a:txBody>
                    <a:bodyPr/>
                    <a:lstStyle/>
                    <a:p>
                      <a:pPr algn="ctr"/>
                      <a:r>
                        <a:rPr lang="en-US" altLang="zh-CN" dirty="0"/>
                        <a:t>91.375</a:t>
                      </a:r>
                      <a:endParaRPr lang="en-US" altLang="zh-CN" dirty="0"/>
                    </a:p>
                  </a:txBody>
                  <a:tcPr/>
                </a:tc>
                <a:tc>
                  <a:txBody>
                    <a:bodyPr/>
                    <a:lstStyle/>
                    <a:p>
                      <a:pPr algn="ctr"/>
                      <a:r>
                        <a:rPr lang="en-US" altLang="zh-CN" dirty="0"/>
                        <a:t>90.375</a:t>
                      </a:r>
                      <a:endParaRPr lang="en-US" altLang="zh-CN" dirty="0"/>
                    </a:p>
                  </a:txBody>
                  <a:tcPr/>
                </a:tc>
                <a:tc>
                  <a:txBody>
                    <a:bodyPr/>
                    <a:lstStyle/>
                    <a:p>
                      <a:pPr algn="ctr"/>
                      <a:r>
                        <a:rPr lang="en-US" altLang="zh-CN" dirty="0"/>
                        <a:t>87.625</a:t>
                      </a:r>
                      <a:endParaRPr lang="en-US" altLang="zh-CN" dirty="0"/>
                    </a:p>
                  </a:txBody>
                  <a:tcPr/>
                </a:tc>
                <a:tc>
                  <a:txBody>
                    <a:bodyPr/>
                    <a:lstStyle/>
                    <a:p>
                      <a:pPr algn="ctr"/>
                      <a:r>
                        <a:rPr lang="en-US" altLang="zh-CN" dirty="0"/>
                        <a:t>88</a:t>
                      </a:r>
                      <a:endParaRPr lang="en-US" altLang="zh-CN" dirty="0"/>
                    </a:p>
                  </a:txBody>
                  <a:tcPr/>
                </a:tc>
                <a:tc>
                  <a:txBody>
                    <a:bodyPr/>
                    <a:lstStyle/>
                    <a:p>
                      <a:pPr algn="ctr"/>
                      <a:r>
                        <a:rPr lang="en-US" altLang="zh-CN" dirty="0"/>
                        <a:t>86.75</a:t>
                      </a:r>
                      <a:endParaRPr lang="en-US" altLang="zh-CN" dirty="0"/>
                    </a:p>
                  </a:txBody>
                  <a:tcPr/>
                </a:tc>
              </a:tr>
            </a:tbl>
          </a:graphicData>
        </a:graphic>
      </p:graphicFrame>
      <p:sp>
        <p:nvSpPr>
          <p:cNvPr id="3" name="文本框 2"/>
          <p:cNvSpPr txBox="1"/>
          <p:nvPr/>
        </p:nvSpPr>
        <p:spPr>
          <a:xfrm>
            <a:off x="6300470" y="191135"/>
            <a:ext cx="2477135"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53</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104808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参考文献</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46" name="Title 1"/>
          <p:cNvSpPr txBox="1"/>
          <p:nvPr/>
        </p:nvSpPr>
        <p:spPr>
          <a:xfrm>
            <a:off x="787614" y="584485"/>
            <a:ext cx="7568771" cy="12671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lnSpc>
                <a:spcPct val="150000"/>
              </a:lnSpc>
            </a:pPr>
            <a:endParaRPr lang="en-GB"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95536" y="693436"/>
            <a:ext cx="8136904" cy="4450064"/>
          </a:xfrm>
          <a:prstGeom prst="rect">
            <a:avLst/>
          </a:prstGeom>
          <a:noFill/>
        </p:spPr>
        <p:txBody>
          <a:bodyPr wrap="square">
            <a:spAutoFit/>
          </a:bodyPr>
          <a:lstStyle/>
          <a:p>
            <a:pPr>
              <a:lnSpc>
                <a:spcPct val="20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杨枨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软件需求分析原理与实践</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项目选题</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[EB/OL].2022-03-21/2022-05-01</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GB/T 8567-2006,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计算机软件文档编制规范</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北京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中国标准出版社，</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2006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13-21</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[3]Karl </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Wiegers</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Joy Beatty.</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软件需求</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[M](ISBN 978-7-302-42682-0).</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北京：清华大学出版社，</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168-176</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张海藩</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牟永敏</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软件工程导论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[M](ISBN 978-7-302-33098-1).</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北京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清华大学出版社</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,2013:14-16</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浙江大学</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匿名教师评价网站</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[EB/OL].2021-01-01/2022-06-05</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https://chalaoshi.24dt.cn/</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339" y="-11996"/>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3"/>
          <p:cNvSpPr txBox="1">
            <a:spLocks noChangeArrowheads="1"/>
          </p:cNvSpPr>
          <p:nvPr/>
        </p:nvSpPr>
        <p:spPr>
          <a:xfrm>
            <a:off x="2915816" y="1955815"/>
            <a:ext cx="3481243"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000" b="1" dirty="0">
                <a:solidFill>
                  <a:schemeClr val="bg1"/>
                </a:solidFill>
                <a:latin typeface="微软雅黑" panose="020B0503020204020204" pitchFamily="34" charset="-122"/>
                <a:ea typeface="微软雅黑" panose="020B0503020204020204" pitchFamily="34" charset="-122"/>
              </a:rPr>
              <a:t>展示完毕  感谢观看</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 name="组合 48"/>
          <p:cNvGrpSpPr/>
          <p:nvPr/>
        </p:nvGrpSpPr>
        <p:grpSpPr>
          <a:xfrm>
            <a:off x="8633370" y="4620835"/>
            <a:ext cx="432048" cy="432834"/>
            <a:chOff x="6084168" y="1274820"/>
            <a:chExt cx="432048" cy="432834"/>
          </a:xfrm>
        </p:grpSpPr>
        <p:sp>
          <p:nvSpPr>
            <p:cNvPr id="50" name="椭圆 22"/>
            <p:cNvSpPr>
              <a:spLocks noChangeArrowheads="1"/>
            </p:cNvSpPr>
            <p:nvPr/>
          </p:nvSpPr>
          <p:spPr bwMode="auto">
            <a:xfrm>
              <a:off x="6084168" y="1274820"/>
              <a:ext cx="432048" cy="432834"/>
            </a:xfrm>
            <a:prstGeom prst="ellipse">
              <a:avLst/>
            </a:prstGeom>
            <a:solidFill>
              <a:srgbClr val="92D05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2" name="组合 51"/>
          <p:cNvGrpSpPr/>
          <p:nvPr/>
        </p:nvGrpSpPr>
        <p:grpSpPr>
          <a:xfrm>
            <a:off x="7337226" y="4621228"/>
            <a:ext cx="432048" cy="432048"/>
            <a:chOff x="4788024" y="1275213"/>
            <a:chExt cx="432048" cy="432048"/>
          </a:xfrm>
        </p:grpSpPr>
        <p:sp>
          <p:nvSpPr>
            <p:cNvPr id="5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5" name="组合 54"/>
          <p:cNvGrpSpPr/>
          <p:nvPr/>
        </p:nvGrpSpPr>
        <p:grpSpPr>
          <a:xfrm>
            <a:off x="7985298" y="4620835"/>
            <a:ext cx="432833" cy="432834"/>
            <a:chOff x="5436096" y="1274820"/>
            <a:chExt cx="432833" cy="432834"/>
          </a:xfrm>
        </p:grpSpPr>
        <p:sp>
          <p:nvSpPr>
            <p:cNvPr id="5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8" name="组合 57"/>
          <p:cNvGrpSpPr/>
          <p:nvPr/>
        </p:nvGrpSpPr>
        <p:grpSpPr>
          <a:xfrm>
            <a:off x="6041082" y="4620835"/>
            <a:ext cx="432833" cy="432834"/>
            <a:chOff x="3491880" y="1274820"/>
            <a:chExt cx="432833" cy="432834"/>
          </a:xfrm>
        </p:grpSpPr>
        <p:sp>
          <p:nvSpPr>
            <p:cNvPr id="59" name="椭圆 16"/>
            <p:cNvSpPr>
              <a:spLocks noChangeArrowheads="1"/>
            </p:cNvSpPr>
            <p:nvPr/>
          </p:nvSpPr>
          <p:spPr bwMode="auto">
            <a:xfrm>
              <a:off x="3491880" y="1274820"/>
              <a:ext cx="432833" cy="43283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1" name="组合 60"/>
          <p:cNvGrpSpPr/>
          <p:nvPr/>
        </p:nvGrpSpPr>
        <p:grpSpPr>
          <a:xfrm>
            <a:off x="6689154" y="4620835"/>
            <a:ext cx="432833" cy="432834"/>
            <a:chOff x="4139952" y="1274820"/>
            <a:chExt cx="432833" cy="432834"/>
          </a:xfrm>
        </p:grpSpPr>
        <p:sp>
          <p:nvSpPr>
            <p:cNvPr id="6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
        <p:nvSpPr>
          <p:cNvPr id="21" name="矩形 20"/>
          <p:cNvSpPr/>
          <p:nvPr/>
        </p:nvSpPr>
        <p:spPr>
          <a:xfrm>
            <a:off x="1509430" y="875653"/>
            <a:ext cx="6294013" cy="807903"/>
          </a:xfrm>
          <a:prstGeom prst="rect">
            <a:avLst/>
          </a:prstGeom>
        </p:spPr>
        <p:txBody>
          <a:bodyPr wrap="none" lIns="68571" tIns="34285" rIns="68571" bIns="34285">
            <a:spAutoFit/>
          </a:bodyPr>
          <a:lstStyle/>
          <a:p>
            <a:pPr algn="r"/>
            <a:r>
              <a:rPr lang="zh-CN" altLang="en-US" sz="4800" b="1" dirty="0">
                <a:solidFill>
                  <a:schemeClr val="bg1"/>
                </a:solidFill>
                <a:latin typeface="微软雅黑" panose="020B0503020204020204" pitchFamily="34" charset="-122"/>
                <a:ea typeface="微软雅黑" panose="020B0503020204020204" pitchFamily="34" charset="-122"/>
              </a:rPr>
              <a:t>软件需求分析最终评审</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3"/>
                                        </p:tgtEl>
                                        <p:attrNameLst>
                                          <p:attrName>ppt_y</p:attrName>
                                        </p:attrNameLst>
                                      </p:cBhvr>
                                      <p:tavLst>
                                        <p:tav tm="0">
                                          <p:val>
                                            <p:strVal val="#ppt_y"/>
                                          </p:val>
                                        </p:tav>
                                        <p:tav tm="100000">
                                          <p:val>
                                            <p:strVal val="#ppt_y"/>
                                          </p:val>
                                        </p:tav>
                                      </p:tavLst>
                                    </p:anim>
                                    <p:anim calcmode="lin" valueType="num">
                                      <p:cBhvr>
                                        <p:cTn id="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3"/>
                                        </p:tgtEl>
                                      </p:cBhvr>
                                    </p:animEffect>
                                  </p:childTnLst>
                                </p:cTn>
                              </p:par>
                            </p:childTnLst>
                          </p:cTn>
                        </p:par>
                        <p:par>
                          <p:cTn id="12" fill="hold">
                            <p:stCondLst>
                              <p:cond delay="949"/>
                            </p:stCondLst>
                            <p:childTnLst>
                              <p:par>
                                <p:cTn id="13" presetID="22" presetClass="entr" presetSubtype="2"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1000"/>
                                        <p:tgtEl>
                                          <p:spTgt spid="46"/>
                                        </p:tgtEl>
                                      </p:cBhvr>
                                    </p:animEffect>
                                  </p:childTnLst>
                                </p:cTn>
                              </p:par>
                            </p:childTnLst>
                          </p:cTn>
                        </p:par>
                        <p:par>
                          <p:cTn id="16" fill="hold">
                            <p:stCondLst>
                              <p:cond delay="1949"/>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fltVal val="0"/>
                                          </p:val>
                                        </p:tav>
                                        <p:tav tm="100000">
                                          <p:val>
                                            <p:strVal val="#ppt_w"/>
                                          </p:val>
                                        </p:tav>
                                      </p:tavLst>
                                    </p:anim>
                                    <p:anim calcmode="lin" valueType="num">
                                      <p:cBhvr>
                                        <p:cTn id="20" dur="500" fill="hold"/>
                                        <p:tgtEl>
                                          <p:spTgt spid="58"/>
                                        </p:tgtEl>
                                        <p:attrNameLst>
                                          <p:attrName>ppt_h</p:attrName>
                                        </p:attrNameLst>
                                      </p:cBhvr>
                                      <p:tavLst>
                                        <p:tav tm="0">
                                          <p:val>
                                            <p:fltVal val="0"/>
                                          </p:val>
                                        </p:tav>
                                        <p:tav tm="100000">
                                          <p:val>
                                            <p:strVal val="#ppt_h"/>
                                          </p:val>
                                        </p:tav>
                                      </p:tavLst>
                                    </p:anim>
                                    <p:animEffect transition="in" filter="fade">
                                      <p:cBhvr>
                                        <p:cTn id="21" dur="500"/>
                                        <p:tgtEl>
                                          <p:spTgt spid="58"/>
                                        </p:tgtEl>
                                      </p:cBhvr>
                                    </p:animEffect>
                                  </p:childTnLst>
                                </p:cTn>
                              </p:par>
                              <p:par>
                                <p:cTn id="22" presetID="53" presetClass="entr" presetSubtype="16" fill="hold" nodeType="withEffect">
                                  <p:stCondLst>
                                    <p:cond delay="2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500" fill="hold"/>
                                        <p:tgtEl>
                                          <p:spTgt spid="61"/>
                                        </p:tgtEl>
                                        <p:attrNameLst>
                                          <p:attrName>ppt_w</p:attrName>
                                        </p:attrNameLst>
                                      </p:cBhvr>
                                      <p:tavLst>
                                        <p:tav tm="0">
                                          <p:val>
                                            <p:fltVal val="0"/>
                                          </p:val>
                                        </p:tav>
                                        <p:tav tm="100000">
                                          <p:val>
                                            <p:strVal val="#ppt_w"/>
                                          </p:val>
                                        </p:tav>
                                      </p:tavLst>
                                    </p:anim>
                                    <p:anim calcmode="lin" valueType="num">
                                      <p:cBhvr>
                                        <p:cTn id="25" dur="500" fill="hold"/>
                                        <p:tgtEl>
                                          <p:spTgt spid="61"/>
                                        </p:tgtEl>
                                        <p:attrNameLst>
                                          <p:attrName>ppt_h</p:attrName>
                                        </p:attrNameLst>
                                      </p:cBhvr>
                                      <p:tavLst>
                                        <p:tav tm="0">
                                          <p:val>
                                            <p:fltVal val="0"/>
                                          </p:val>
                                        </p:tav>
                                        <p:tav tm="100000">
                                          <p:val>
                                            <p:strVal val="#ppt_h"/>
                                          </p:val>
                                        </p:tav>
                                      </p:tavLst>
                                    </p:anim>
                                    <p:animEffect transition="in" filter="fade">
                                      <p:cBhvr>
                                        <p:cTn id="26" dur="500"/>
                                        <p:tgtEl>
                                          <p:spTgt spid="61"/>
                                        </p:tgtEl>
                                      </p:cBhvr>
                                    </p:animEffect>
                                  </p:childTnLst>
                                </p:cTn>
                              </p:par>
                              <p:par>
                                <p:cTn id="27" presetID="53" presetClass="entr" presetSubtype="16" fill="hold" nodeType="withEffect">
                                  <p:stCondLst>
                                    <p:cond delay="40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Effect transition="in" filter="fade">
                                      <p:cBhvr>
                                        <p:cTn id="31" dur="500"/>
                                        <p:tgtEl>
                                          <p:spTgt spid="52"/>
                                        </p:tgtEl>
                                      </p:cBhvr>
                                    </p:animEffect>
                                  </p:childTnLst>
                                </p:cTn>
                              </p:par>
                              <p:par>
                                <p:cTn id="32" presetID="53" presetClass="entr" presetSubtype="16" fill="hold" nodeType="withEffect">
                                  <p:stCondLst>
                                    <p:cond delay="600"/>
                                  </p:stCondLst>
                                  <p:childTnLst>
                                    <p:set>
                                      <p:cBhvr>
                                        <p:cTn id="33" dur="1" fill="hold">
                                          <p:stCondLst>
                                            <p:cond delay="0"/>
                                          </p:stCondLst>
                                        </p:cTn>
                                        <p:tgtEl>
                                          <p:spTgt spid="55"/>
                                        </p:tgtEl>
                                        <p:attrNameLst>
                                          <p:attrName>style.visibility</p:attrName>
                                        </p:attrNameLst>
                                      </p:cBhvr>
                                      <p:to>
                                        <p:strVal val="visible"/>
                                      </p:to>
                                    </p:set>
                                    <p:anim calcmode="lin" valueType="num">
                                      <p:cBhvr>
                                        <p:cTn id="34" dur="500" fill="hold"/>
                                        <p:tgtEl>
                                          <p:spTgt spid="55"/>
                                        </p:tgtEl>
                                        <p:attrNameLst>
                                          <p:attrName>ppt_w</p:attrName>
                                        </p:attrNameLst>
                                      </p:cBhvr>
                                      <p:tavLst>
                                        <p:tav tm="0">
                                          <p:val>
                                            <p:fltVal val="0"/>
                                          </p:val>
                                        </p:tav>
                                        <p:tav tm="100000">
                                          <p:val>
                                            <p:strVal val="#ppt_w"/>
                                          </p:val>
                                        </p:tav>
                                      </p:tavLst>
                                    </p:anim>
                                    <p:anim calcmode="lin" valueType="num">
                                      <p:cBhvr>
                                        <p:cTn id="35" dur="500" fill="hold"/>
                                        <p:tgtEl>
                                          <p:spTgt spid="55"/>
                                        </p:tgtEl>
                                        <p:attrNameLst>
                                          <p:attrName>ppt_h</p:attrName>
                                        </p:attrNameLst>
                                      </p:cBhvr>
                                      <p:tavLst>
                                        <p:tav tm="0">
                                          <p:val>
                                            <p:fltVal val="0"/>
                                          </p:val>
                                        </p:tav>
                                        <p:tav tm="100000">
                                          <p:val>
                                            <p:strVal val="#ppt_h"/>
                                          </p:val>
                                        </p:tav>
                                      </p:tavLst>
                                    </p:anim>
                                    <p:animEffect transition="in" filter="fade">
                                      <p:cBhvr>
                                        <p:cTn id="36" dur="500"/>
                                        <p:tgtEl>
                                          <p:spTgt spid="55"/>
                                        </p:tgtEl>
                                      </p:cBhvr>
                                    </p:animEffect>
                                  </p:childTnLst>
                                </p:cTn>
                              </p:par>
                              <p:par>
                                <p:cTn id="37" presetID="53" presetClass="entr" presetSubtype="16" fill="hold" nodeType="withEffect">
                                  <p:stCondLst>
                                    <p:cond delay="80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1560" y="764113"/>
            <a:ext cx="1656184"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项目计划书</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87614" y="1083619"/>
            <a:ext cx="7744826" cy="829945"/>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我们的模板是</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GB/T 8567 - 2006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具体文档详见</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《SRA2022-G08-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项目计划书</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。在本文档中我们初步规划了项目的进度、确定了项目的功能范围以及人员构成。</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5220573" y="1995686"/>
            <a:ext cx="2462708" cy="3012111"/>
          </a:xfrm>
          <a:prstGeom prst="rect">
            <a:avLst/>
          </a:prstGeom>
        </p:spPr>
      </p:pic>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188085" y="2284095"/>
            <a:ext cx="3302000" cy="2082800"/>
          </a:xfrm>
          <a:prstGeom prst="rect">
            <a:avLst/>
          </a:prstGeom>
        </p:spPr>
      </p:pic>
      <p:sp>
        <p:nvSpPr>
          <p:cNvPr id="5" name="文本框 4"/>
          <p:cNvSpPr txBox="1"/>
          <p:nvPr/>
        </p:nvSpPr>
        <p:spPr>
          <a:xfrm>
            <a:off x="2355602" y="4444223"/>
            <a:ext cx="966991" cy="275590"/>
          </a:xfrm>
          <a:prstGeom prst="rect">
            <a:avLst/>
          </a:prstGeom>
          <a:noFill/>
        </p:spPr>
        <p:txBody>
          <a:bodyPr wrap="square">
            <a:spAutoFit/>
          </a:bodyPr>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版本跟踪页</a:t>
            </a:r>
            <a:endParaRPr lang="zh-CN" altLang="en-US" sz="1200" dirty="0"/>
          </a:p>
        </p:txBody>
      </p:sp>
      <p:sp>
        <p:nvSpPr>
          <p:cNvPr id="8" name="Title 1"/>
          <p:cNvSpPr txBox="1"/>
          <p:nvPr/>
        </p:nvSpPr>
        <p:spPr>
          <a:xfrm>
            <a:off x="755650" y="215265"/>
            <a:ext cx="143764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项目计划阶段</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683568" y="215411"/>
            <a:ext cx="11521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800" b="1" dirty="0">
                <a:solidFill>
                  <a:schemeClr val="tx2"/>
                </a:solidFill>
                <a:latin typeface="微软雅黑" panose="020B0503020204020204" pitchFamily="34" charset="-122"/>
                <a:ea typeface="微软雅黑" panose="020B0503020204020204" pitchFamily="34" charset="-122"/>
              </a:rPr>
              <a:t>项目会议</a:t>
            </a:r>
            <a:endParaRPr lang="zh-CN" altLang="en-US" sz="1800" b="1"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05" y="763905"/>
            <a:ext cx="2354580" cy="368300"/>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chemeClr val="tx2"/>
                </a:solidFill>
                <a:latin typeface="微软雅黑" panose="020B0503020204020204" pitchFamily="34" charset="-122"/>
                <a:ea typeface="微软雅黑" panose="020B0503020204020204" pitchFamily="34" charset="-122"/>
              </a:rPr>
              <a:t>每周阶段性会议</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72185" y="1132205"/>
            <a:ext cx="4311650" cy="3784600"/>
          </a:xfrm>
          <a:prstGeom prst="rect">
            <a:avLst/>
          </a:prstGeom>
          <a:noFill/>
        </p:spPr>
        <p:txBody>
          <a:bodyPr wrap="square">
            <a:spAutoFit/>
          </a:bodyPr>
          <a:lstStyle/>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：每周周一、周六晚</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18:30</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：求真</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1 - 403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组长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郑贇晗</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寝室</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周一内容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）对上周工作、周一课堂评审情况的总结</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）对本周进度的分工与安排</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）对下次会议的初步规划</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）对本周工作交付物的验收与审核</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）成员绩效评定</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）下周工作的初步规划</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515735" y="215265"/>
            <a:ext cx="2240280" cy="414020"/>
          </a:xfrm>
          <a:prstGeom prst="rect">
            <a:avLst/>
          </a:prstGeom>
          <a:noFill/>
        </p:spPr>
        <p:txBody>
          <a:bodyPr wrap="square">
            <a:spAutoFit/>
          </a:bodyPr>
          <a:p>
            <a:pPr>
              <a:lnSpc>
                <a:spcPct val="150000"/>
              </a:lnSpc>
              <a:buClr>
                <a:srgbClr val="3992DB"/>
              </a:buClr>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rPr>
              <a:t>对应评审条目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相关内容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049645" y="2284095"/>
            <a:ext cx="2476500" cy="2586990"/>
          </a:xfrm>
          <a:prstGeom prst="rect">
            <a:avLst/>
          </a:prstGeom>
        </p:spPr>
      </p:pic>
      <p:pic>
        <p:nvPicPr>
          <p:cNvPr id="8" name="图片 7"/>
          <p:cNvPicPr>
            <a:picLocks noChangeAspect="1"/>
          </p:cNvPicPr>
          <p:nvPr/>
        </p:nvPicPr>
        <p:blipFill>
          <a:blip r:embed="rId2"/>
          <a:stretch>
            <a:fillRect/>
          </a:stretch>
        </p:blipFill>
        <p:spPr>
          <a:xfrm>
            <a:off x="6012180" y="915670"/>
            <a:ext cx="2513965" cy="1323340"/>
          </a:xfrm>
          <a:prstGeom prst="rect">
            <a:avLst/>
          </a:prstGeom>
        </p:spPr>
      </p:pic>
    </p:spTree>
  </p:cSld>
  <p:clrMapOvr>
    <a:masterClrMapping/>
  </p:clrMapOvr>
  <p:transition spd="slow">
    <p:cover/>
  </p:transition>
</p:sld>
</file>

<file path=ppt/tags/tag1.xml><?xml version="1.0" encoding="utf-8"?>
<p:tagLst xmlns:p="http://schemas.openxmlformats.org/presentationml/2006/main">
  <p:tag name="KSO_WM_UNIT_PLACING_PICTURE_USER_VIEWPORT" val="{&quot;height&quot;:2055,&quot;width&quot;:9165}"/>
</p:tagLst>
</file>

<file path=ppt/tags/tag2.xml><?xml version="1.0" encoding="utf-8"?>
<p:tagLst xmlns:p="http://schemas.openxmlformats.org/presentationml/2006/main">
  <p:tag name="KSO_WM_UNIT_TABLE_BEAUTIFY" val="smartTable{d662c47f-b7d5-4ebb-acb7-c2e1117cff7f}"/>
</p:tagLst>
</file>

<file path=ppt/tags/tag3.xml><?xml version="1.0" encoding="utf-8"?>
<p:tagLst xmlns:p="http://schemas.openxmlformats.org/presentationml/2006/main">
  <p:tag name="COMMONDATA" val="eyJoZGlkIjoiNzczMDc2MjhlY2U1YTkxZDJmNmVjYWI1OTc3ZDFkYmIifQ=="/>
  <p:tag name="KSO_WPP_MARK_KEY" val="23a3cc70-86bd-418b-ab60-3b8a8e3848fb"/>
  <p:tag name="commondata" val="eyJoZGlkIjoiOWVhY2VhZjM4NjlmNTcyYzA2MDMxOTBmYTQ2MzA3YjcifQ=="/>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8150</Words>
  <Application>WPS 演示</Application>
  <PresentationFormat>全屏显示(16:9)</PresentationFormat>
  <Paragraphs>871</Paragraphs>
  <Slides>72</Slides>
  <Notes>48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72</vt:i4>
      </vt:variant>
    </vt:vector>
  </HeadingPairs>
  <TitlesOfParts>
    <vt:vector size="88" baseType="lpstr">
      <vt:lpstr>Arial</vt:lpstr>
      <vt:lpstr>宋体</vt:lpstr>
      <vt:lpstr>Wingdings</vt:lpstr>
      <vt:lpstr>微软雅黑</vt:lpstr>
      <vt:lpstr>微软雅黑 Light</vt:lpstr>
      <vt:lpstr>Calibri</vt:lpstr>
      <vt:lpstr>Roboto Light</vt:lpstr>
      <vt:lpstr>Impact</vt:lpstr>
      <vt:lpstr>U.S. 101</vt:lpstr>
      <vt:lpstr>Segoe Print</vt:lpstr>
      <vt:lpstr>Roboto</vt:lpstr>
      <vt:lpstr>Times New Roman</vt:lpstr>
      <vt:lpstr>Open Sans Light</vt:lpstr>
      <vt:lpstr>Arial Unicode MS</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LDZ</dc:creator>
  <cp:lastModifiedBy>费德勒</cp:lastModifiedBy>
  <cp:revision>203</cp:revision>
  <dcterms:created xsi:type="dcterms:W3CDTF">2015-12-11T17:46:00Z</dcterms:created>
  <dcterms:modified xsi:type="dcterms:W3CDTF">2024-06-21T11:51:31Z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515B51860DBA4E32BAFB54808E02C9F3_13</vt:lpwstr>
  </property>
</Properties>
</file>